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0" r:id="rId2"/>
    <p:sldId id="361" r:id="rId3"/>
    <p:sldId id="336" r:id="rId4"/>
    <p:sldId id="337" r:id="rId5"/>
    <p:sldId id="402" r:id="rId6"/>
    <p:sldId id="414" r:id="rId7"/>
    <p:sldId id="415" r:id="rId8"/>
    <p:sldId id="401" r:id="rId9"/>
    <p:sldId id="383" r:id="rId10"/>
    <p:sldId id="427" r:id="rId11"/>
    <p:sldId id="403" r:id="rId12"/>
    <p:sldId id="369" r:id="rId13"/>
    <p:sldId id="370" r:id="rId14"/>
    <p:sldId id="417" r:id="rId15"/>
    <p:sldId id="418" r:id="rId16"/>
    <p:sldId id="419" r:id="rId17"/>
    <p:sldId id="381" r:id="rId18"/>
    <p:sldId id="382" r:id="rId19"/>
    <p:sldId id="392" r:id="rId20"/>
    <p:sldId id="384" r:id="rId21"/>
    <p:sldId id="385" r:id="rId22"/>
    <p:sldId id="386" r:id="rId23"/>
    <p:sldId id="387" r:id="rId24"/>
    <p:sldId id="388" r:id="rId25"/>
    <p:sldId id="389" r:id="rId26"/>
    <p:sldId id="394" r:id="rId27"/>
    <p:sldId id="396" r:id="rId28"/>
    <p:sldId id="399" r:id="rId29"/>
    <p:sldId id="397" r:id="rId30"/>
    <p:sldId id="398" r:id="rId31"/>
    <p:sldId id="400" r:id="rId32"/>
    <p:sldId id="409" r:id="rId33"/>
    <p:sldId id="393" r:id="rId34"/>
    <p:sldId id="357" r:id="rId35"/>
    <p:sldId id="407" r:id="rId36"/>
    <p:sldId id="408" r:id="rId37"/>
    <p:sldId id="413" r:id="rId38"/>
    <p:sldId id="412" r:id="rId39"/>
    <p:sldId id="411" r:id="rId40"/>
    <p:sldId id="353" r:id="rId41"/>
    <p:sldId id="364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277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4187"/>
    <a:srgbClr val="BF0000"/>
    <a:srgbClr val="FFFFFF"/>
    <a:srgbClr val="5F5F5F"/>
    <a:srgbClr val="000000"/>
    <a:srgbClr val="414042"/>
    <a:srgbClr val="00B4E5"/>
    <a:srgbClr val="0094BC"/>
    <a:srgbClr val="001D32"/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61" autoAdjust="0"/>
    <p:restoredTop sz="88995" autoAdjust="0"/>
  </p:normalViewPr>
  <p:slideViewPr>
    <p:cSldViewPr snapToGrid="0" snapToObjects="1">
      <p:cViewPr>
        <p:scale>
          <a:sx n="60" d="100"/>
          <a:sy n="60" d="100"/>
        </p:scale>
        <p:origin x="-376" y="-384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DBBFA-55F2-264E-A631-037038FA9ECA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55E10C-3B0B-A648-A05A-BCC8E0F03B4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Customer needs</a:t>
          </a:r>
          <a:endParaRPr lang="en-US" sz="1600" b="1" dirty="0"/>
        </a:p>
      </dgm:t>
    </dgm:pt>
    <dgm:pt modelId="{8EDEA8BC-9ED0-BC4E-BAE2-D392E0CD6EE4}" type="parTrans" cxnId="{4149A71E-9737-D949-B4B0-0ED229314402}">
      <dgm:prSet/>
      <dgm:spPr/>
      <dgm:t>
        <a:bodyPr/>
        <a:lstStyle/>
        <a:p>
          <a:endParaRPr lang="en-US" sz="1400"/>
        </a:p>
      </dgm:t>
    </dgm:pt>
    <dgm:pt modelId="{16C10207-E8C7-D840-BC39-5CE1A6941477}" type="sibTrans" cxnId="{4149A71E-9737-D949-B4B0-0ED229314402}">
      <dgm:prSet/>
      <dgm:spPr/>
      <dgm:t>
        <a:bodyPr/>
        <a:lstStyle/>
        <a:p>
          <a:endParaRPr lang="en-US" sz="1400"/>
        </a:p>
      </dgm:t>
    </dgm:pt>
    <dgm:pt modelId="{F6556401-9689-C24E-9FE2-9ADD64484817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Easy, quick, and consistent deployment of infrastructure, platforms, and applications</a:t>
          </a:r>
          <a:endParaRPr lang="en-US" sz="1200" dirty="0">
            <a:solidFill>
              <a:schemeClr val="bg1"/>
            </a:solidFill>
          </a:endParaRPr>
        </a:p>
      </dgm:t>
    </dgm:pt>
    <dgm:pt modelId="{B64C8E73-BBC9-1F4D-8EAD-A9811162EB8C}" type="parTrans" cxnId="{17A1BAC1-C5A2-2B41-BB22-F7AB5C50DE20}">
      <dgm:prSet/>
      <dgm:spPr/>
      <dgm:t>
        <a:bodyPr/>
        <a:lstStyle/>
        <a:p>
          <a:endParaRPr lang="en-US" sz="1400"/>
        </a:p>
      </dgm:t>
    </dgm:pt>
    <dgm:pt modelId="{5A5C810E-1EF6-3B40-8B3E-7F2EB186A994}" type="sibTrans" cxnId="{17A1BAC1-C5A2-2B41-BB22-F7AB5C50DE20}">
      <dgm:prSet/>
      <dgm:spPr/>
      <dgm:t>
        <a:bodyPr/>
        <a:lstStyle/>
        <a:p>
          <a:endParaRPr lang="en-US" sz="1400"/>
        </a:p>
      </dgm:t>
    </dgm:pt>
    <dgm:pt modelId="{CEE29B66-7F46-614F-8475-5A38B68DAC1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baseline="0" dirty="0" smtClean="0"/>
            <a:t>Industry trends</a:t>
          </a:r>
          <a:endParaRPr lang="en-US" sz="1600" b="1" dirty="0"/>
        </a:p>
      </dgm:t>
    </dgm:pt>
    <dgm:pt modelId="{85EE629C-A1B6-F841-B56E-8F3CAD148DFB}" type="parTrans" cxnId="{671B6121-F86D-3D48-8F62-473465E3E7F4}">
      <dgm:prSet/>
      <dgm:spPr/>
      <dgm:t>
        <a:bodyPr/>
        <a:lstStyle/>
        <a:p>
          <a:endParaRPr lang="en-US" sz="1400"/>
        </a:p>
      </dgm:t>
    </dgm:pt>
    <dgm:pt modelId="{A71D4A49-D626-0549-8608-17DA64D607FE}" type="sibTrans" cxnId="{671B6121-F86D-3D48-8F62-473465E3E7F4}">
      <dgm:prSet/>
      <dgm:spPr/>
      <dgm:t>
        <a:bodyPr/>
        <a:lstStyle/>
        <a:p>
          <a:endParaRPr lang="en-US" sz="1400"/>
        </a:p>
      </dgm:t>
    </dgm:pt>
    <dgm:pt modelId="{65D766A2-ABD6-B242-8771-B4A53C73C2AA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baseline="0" dirty="0" err="1" smtClean="0">
              <a:solidFill>
                <a:schemeClr val="bg1"/>
              </a:solidFill>
            </a:rPr>
            <a:t>Appstore</a:t>
          </a:r>
          <a:r>
            <a:rPr lang="en-US" sz="1200" baseline="0" dirty="0" smtClean="0">
              <a:solidFill>
                <a:schemeClr val="bg1"/>
              </a:solidFill>
            </a:rPr>
            <a:t> and deployment templates with pre-tested / pre-integrated apps are becoming table-stakes for a competitive Cloud offering</a:t>
          </a:r>
          <a:endParaRPr lang="en-US" sz="1200" dirty="0">
            <a:solidFill>
              <a:schemeClr val="bg1"/>
            </a:solidFill>
          </a:endParaRPr>
        </a:p>
      </dgm:t>
    </dgm:pt>
    <dgm:pt modelId="{E93E569B-6FB4-E644-B190-CA1E11BC601F}" type="parTrans" cxnId="{B68C43D9-648B-0F43-A15B-D52FD31D740A}">
      <dgm:prSet/>
      <dgm:spPr/>
      <dgm:t>
        <a:bodyPr/>
        <a:lstStyle/>
        <a:p>
          <a:endParaRPr lang="en-US" sz="1400"/>
        </a:p>
      </dgm:t>
    </dgm:pt>
    <dgm:pt modelId="{8F8C408F-5CD2-5D45-982B-D8E79F2C1301}" type="sibTrans" cxnId="{B68C43D9-648B-0F43-A15B-D52FD31D740A}">
      <dgm:prSet/>
      <dgm:spPr/>
      <dgm:t>
        <a:bodyPr/>
        <a:lstStyle/>
        <a:p>
          <a:endParaRPr lang="en-US" sz="1400"/>
        </a:p>
      </dgm:t>
    </dgm:pt>
    <dgm:pt modelId="{82033F1D-7918-824D-82DB-985EF913D36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baseline="0" dirty="0" smtClean="0"/>
            <a:t>Tech trends</a:t>
          </a:r>
          <a:endParaRPr lang="en-US" sz="1600" b="1" dirty="0"/>
        </a:p>
      </dgm:t>
    </dgm:pt>
    <dgm:pt modelId="{691ACEDD-08A9-3E43-8547-579CDA6A2CE1}" type="parTrans" cxnId="{0C2FBAB7-CEA2-484E-83A5-C3B51EF6242E}">
      <dgm:prSet/>
      <dgm:spPr/>
      <dgm:t>
        <a:bodyPr/>
        <a:lstStyle/>
        <a:p>
          <a:endParaRPr lang="en-US" sz="1400"/>
        </a:p>
      </dgm:t>
    </dgm:pt>
    <dgm:pt modelId="{4C9DFD45-A6DB-4142-A61A-34B81717F077}" type="sibTrans" cxnId="{0C2FBAB7-CEA2-484E-83A5-C3B51EF6242E}">
      <dgm:prSet/>
      <dgm:spPr/>
      <dgm:t>
        <a:bodyPr/>
        <a:lstStyle/>
        <a:p>
          <a:endParaRPr lang="en-US" sz="1400"/>
        </a:p>
      </dgm:t>
    </dgm:pt>
    <dgm:pt modelId="{BB3FA68F-C68E-764D-9353-9349B143481E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Growing complexity in infrastructure, platforms and applications. </a:t>
          </a:r>
          <a:endParaRPr lang="en-US" sz="1200" dirty="0">
            <a:solidFill>
              <a:schemeClr val="bg1"/>
            </a:solidFill>
          </a:endParaRPr>
        </a:p>
      </dgm:t>
    </dgm:pt>
    <dgm:pt modelId="{C773CA2E-39FF-5148-AAB8-B30C14B1696A}" type="parTrans" cxnId="{4A407C76-CDFD-FD4B-9B11-AB3A8ACB4C4C}">
      <dgm:prSet/>
      <dgm:spPr/>
      <dgm:t>
        <a:bodyPr/>
        <a:lstStyle/>
        <a:p>
          <a:endParaRPr lang="en-US" sz="1400"/>
        </a:p>
      </dgm:t>
    </dgm:pt>
    <dgm:pt modelId="{6A3FD639-6C1F-B947-9F28-F31562A6FA9C}" type="sibTrans" cxnId="{4A407C76-CDFD-FD4B-9B11-AB3A8ACB4C4C}">
      <dgm:prSet/>
      <dgm:spPr/>
      <dgm:t>
        <a:bodyPr/>
        <a:lstStyle/>
        <a:p>
          <a:endParaRPr lang="en-US" sz="1400"/>
        </a:p>
      </dgm:t>
    </dgm:pt>
    <dgm:pt modelId="{E094C7BD-079A-8A4D-A5CC-46C92AC138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BU needs</a:t>
          </a:r>
          <a:endParaRPr lang="en-US" sz="1600" b="1" dirty="0"/>
        </a:p>
      </dgm:t>
    </dgm:pt>
    <dgm:pt modelId="{60958132-A823-9A45-9F8E-29CFD7EAFCF5}" type="parTrans" cxnId="{6B06D79D-17A2-5344-BAB8-655EC7F6965A}">
      <dgm:prSet/>
      <dgm:spPr/>
      <dgm:t>
        <a:bodyPr/>
        <a:lstStyle/>
        <a:p>
          <a:endParaRPr lang="en-US" sz="1400"/>
        </a:p>
      </dgm:t>
    </dgm:pt>
    <dgm:pt modelId="{32D107C1-BAAD-404D-9AC1-E761AA068E74}" type="sibTrans" cxnId="{6B06D79D-17A2-5344-BAB8-655EC7F6965A}">
      <dgm:prSet/>
      <dgm:spPr/>
      <dgm:t>
        <a:bodyPr/>
        <a:lstStyle/>
        <a:p>
          <a:endParaRPr lang="en-US" sz="1400"/>
        </a:p>
      </dgm:t>
    </dgm:pt>
    <dgm:pt modelId="{60930081-3EC3-5D41-A66C-AFE45602622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Lenovo strength</a:t>
          </a:r>
          <a:endParaRPr lang="en-US" sz="1600" b="1" dirty="0"/>
        </a:p>
      </dgm:t>
    </dgm:pt>
    <dgm:pt modelId="{525AAC4B-536E-BD45-B214-3801CFB93626}" type="parTrans" cxnId="{9D8C175D-36B3-C145-8830-1F381479E967}">
      <dgm:prSet/>
      <dgm:spPr/>
      <dgm:t>
        <a:bodyPr/>
        <a:lstStyle/>
        <a:p>
          <a:endParaRPr lang="en-US" sz="1400"/>
        </a:p>
      </dgm:t>
    </dgm:pt>
    <dgm:pt modelId="{2D02212B-D7F8-274D-BB11-9081BCFB761D}" type="sibTrans" cxnId="{9D8C175D-36B3-C145-8830-1F381479E967}">
      <dgm:prSet/>
      <dgm:spPr/>
      <dgm:t>
        <a:bodyPr/>
        <a:lstStyle/>
        <a:p>
          <a:endParaRPr lang="en-US" sz="1400"/>
        </a:p>
      </dgm:t>
    </dgm:pt>
    <dgm:pt modelId="{CAE0E9C3-7D33-2F4A-B117-F497F5A74D56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Lenovo </a:t>
          </a:r>
          <a:r>
            <a:rPr lang="en-US" sz="1200" dirty="0" err="1" smtClean="0">
              <a:solidFill>
                <a:schemeClr val="bg1"/>
              </a:solidFill>
            </a:rPr>
            <a:t>ThinkAgile</a:t>
          </a:r>
          <a:r>
            <a:rPr lang="en-US" sz="1200" dirty="0" smtClean="0">
              <a:solidFill>
                <a:schemeClr val="bg1"/>
              </a:solidFill>
            </a:rPr>
            <a:t> and Cloud solutions need </a:t>
          </a:r>
          <a:r>
            <a:rPr lang="en-US" sz="1200" dirty="0" err="1" smtClean="0">
              <a:solidFill>
                <a:schemeClr val="bg1"/>
              </a:solidFill>
            </a:rPr>
            <a:t>Appstore</a:t>
          </a:r>
          <a:r>
            <a:rPr lang="en-US" sz="1200" dirty="0" smtClean="0">
              <a:solidFill>
                <a:schemeClr val="bg1"/>
              </a:solidFill>
            </a:rPr>
            <a:t> and deployment templates to be competitive</a:t>
          </a:r>
          <a:endParaRPr lang="en-US" sz="1200" dirty="0">
            <a:solidFill>
              <a:schemeClr val="bg1"/>
            </a:solidFill>
          </a:endParaRPr>
        </a:p>
      </dgm:t>
    </dgm:pt>
    <dgm:pt modelId="{1D9A0E31-BD75-1243-9758-59FEF4E64CB6}" type="parTrans" cxnId="{78FD9CB4-1BC6-6A40-984D-746D0B5B39B4}">
      <dgm:prSet/>
      <dgm:spPr/>
      <dgm:t>
        <a:bodyPr/>
        <a:lstStyle/>
        <a:p>
          <a:endParaRPr lang="en-US" sz="1400"/>
        </a:p>
      </dgm:t>
    </dgm:pt>
    <dgm:pt modelId="{FE756010-C100-684F-ABE0-22E2C1BA85A1}" type="sibTrans" cxnId="{78FD9CB4-1BC6-6A40-984D-746D0B5B39B4}">
      <dgm:prSet/>
      <dgm:spPr/>
      <dgm:t>
        <a:bodyPr/>
        <a:lstStyle/>
        <a:p>
          <a:endParaRPr lang="en-US" sz="1400"/>
        </a:p>
      </dgm:t>
    </dgm:pt>
    <dgm:pt modelId="{ED6AD506-5D03-8042-8932-AD1EABC7B7AF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 rtl="0"/>
          <a:r>
            <a:rPr lang="en-US" altLang="zh-CN" sz="1200" i="0" dirty="0" smtClean="0">
              <a:solidFill>
                <a:schemeClr val="bg1"/>
              </a:solidFill>
              <a:ea typeface="+mn-ea"/>
            </a:rPr>
            <a:t>Lenovo has a wide range of Cloud infrastructure solutions. A Workload Solution Store will make the portfolio easier to extend, develop, and maintain a competitive edge</a:t>
          </a:r>
          <a:endParaRPr lang="en-US" sz="1200" i="0" dirty="0">
            <a:solidFill>
              <a:schemeClr val="bg1"/>
            </a:solidFill>
          </a:endParaRPr>
        </a:p>
      </dgm:t>
    </dgm:pt>
    <dgm:pt modelId="{8DA84D48-3B29-8740-AD27-1BD305881BF0}" type="parTrans" cxnId="{E169F2F0-A465-C24B-8316-08C2F81B6245}">
      <dgm:prSet/>
      <dgm:spPr/>
      <dgm:t>
        <a:bodyPr/>
        <a:lstStyle/>
        <a:p>
          <a:endParaRPr lang="en-US" sz="1400"/>
        </a:p>
      </dgm:t>
    </dgm:pt>
    <dgm:pt modelId="{84886659-3153-754D-A34B-1D2E80DB38F0}" type="sibTrans" cxnId="{E169F2F0-A465-C24B-8316-08C2F81B6245}">
      <dgm:prSet/>
      <dgm:spPr/>
      <dgm:t>
        <a:bodyPr/>
        <a:lstStyle/>
        <a:p>
          <a:endParaRPr lang="en-US" sz="1400"/>
        </a:p>
      </dgm:t>
    </dgm:pt>
    <dgm:pt modelId="{F597DF3D-E719-4D76-B7D8-010C657B251B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More automation in orchestration, deployment, and operation</a:t>
          </a:r>
          <a:endParaRPr lang="en-US" sz="1200" dirty="0">
            <a:solidFill>
              <a:schemeClr val="bg1"/>
            </a:solidFill>
          </a:endParaRPr>
        </a:p>
      </dgm:t>
    </dgm:pt>
    <dgm:pt modelId="{D6232239-DA19-492B-8F95-A7DCB4410BB5}" type="parTrans" cxnId="{5397EB2A-7EF9-41CE-A01A-2FA280C2A151}">
      <dgm:prSet/>
      <dgm:spPr/>
    </dgm:pt>
    <dgm:pt modelId="{035937B0-804D-46BA-A362-33CF5C8E7EDB}" type="sibTrans" cxnId="{5397EB2A-7EF9-41CE-A01A-2FA280C2A151}">
      <dgm:prSet/>
      <dgm:spPr/>
    </dgm:pt>
    <dgm:pt modelId="{948698B6-BA73-4439-BD3D-A4EC6A801CC8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Solutions team needs technology to automate reference architecture</a:t>
          </a:r>
          <a:endParaRPr lang="en-US" sz="1200" dirty="0">
            <a:solidFill>
              <a:schemeClr val="bg1"/>
            </a:solidFill>
          </a:endParaRPr>
        </a:p>
      </dgm:t>
    </dgm:pt>
    <dgm:pt modelId="{C370E9A4-AF5B-43FD-B77F-A6D0B132E2B7}" type="parTrans" cxnId="{B3BD966A-97A1-4E7D-A018-88C2E1A3CC0B}">
      <dgm:prSet/>
      <dgm:spPr/>
    </dgm:pt>
    <dgm:pt modelId="{D0D1FBC0-08AB-454A-8D10-69A37806C67A}" type="sibTrans" cxnId="{B3BD966A-97A1-4E7D-A018-88C2E1A3CC0B}">
      <dgm:prSet/>
      <dgm:spPr/>
    </dgm:pt>
    <dgm:pt modelId="{6FB14ACF-0B24-4363-8E77-9FA4FFFF6426}">
      <dgm:prSet phldrT="[Text]" custT="1"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pPr algn="just"/>
          <a:r>
            <a:rPr lang="en-US" sz="1200" dirty="0" smtClean="0">
              <a:solidFill>
                <a:schemeClr val="bg1"/>
              </a:solidFill>
            </a:rPr>
            <a:t>Manufacturing needs tools to efficiently produce integrated infra</a:t>
          </a:r>
          <a:endParaRPr lang="en-US" sz="1200" dirty="0">
            <a:solidFill>
              <a:schemeClr val="bg1"/>
            </a:solidFill>
          </a:endParaRPr>
        </a:p>
      </dgm:t>
    </dgm:pt>
    <dgm:pt modelId="{AE6DCCAD-BE8F-40C4-BA75-27DA67C0000F}" type="parTrans" cxnId="{0F7FC8CA-CC84-4584-AF19-E908B68376F8}">
      <dgm:prSet/>
      <dgm:spPr/>
    </dgm:pt>
    <dgm:pt modelId="{DFD21124-B140-47B5-BAE4-1D67C555DDDA}" type="sibTrans" cxnId="{0F7FC8CA-CC84-4584-AF19-E908B68376F8}">
      <dgm:prSet/>
      <dgm:spPr/>
    </dgm:pt>
    <dgm:pt modelId="{3F31B0E2-12C9-A449-8AC1-B5FB9FA31BFA}" type="pres">
      <dgm:prSet presAssocID="{D99DBBFA-55F2-264E-A631-037038FA9EC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C57B28-F30C-D542-AF83-BD524056F4B7}" type="pres">
      <dgm:prSet presAssocID="{D855E10C-3B0B-A648-A05A-BCC8E0F03B4C}" presName="linNode" presStyleCnt="0"/>
      <dgm:spPr/>
    </dgm:pt>
    <dgm:pt modelId="{7665F60B-C691-8F49-BA19-A7385CD1E316}" type="pres">
      <dgm:prSet presAssocID="{D855E10C-3B0B-A648-A05A-BCC8E0F03B4C}" presName="parentText" presStyleLbl="node1" presStyleIdx="0" presStyleCnt="5" custScaleX="667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6304-AC3E-F44C-905E-E95EEB1FBA1F}" type="pres">
      <dgm:prSet presAssocID="{D855E10C-3B0B-A648-A05A-BCC8E0F03B4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66B3C-6454-7348-96E2-5F05CA14DA61}" type="pres">
      <dgm:prSet presAssocID="{16C10207-E8C7-D840-BC39-5CE1A6941477}" presName="sp" presStyleCnt="0"/>
      <dgm:spPr/>
    </dgm:pt>
    <dgm:pt modelId="{461F2AF3-950D-5042-B29F-2B8E0ABCFBF1}" type="pres">
      <dgm:prSet presAssocID="{CEE29B66-7F46-614F-8475-5A38B68DAC1B}" presName="linNode" presStyleCnt="0"/>
      <dgm:spPr/>
    </dgm:pt>
    <dgm:pt modelId="{10603CD1-0408-934A-BA40-0F71C0F5A29D}" type="pres">
      <dgm:prSet presAssocID="{CEE29B66-7F46-614F-8475-5A38B68DAC1B}" presName="parentText" presStyleLbl="node1" presStyleIdx="1" presStyleCnt="5" custScaleX="667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EB725-5E7E-214A-A56B-18F2A29B9C4A}" type="pres">
      <dgm:prSet presAssocID="{CEE29B66-7F46-614F-8475-5A38B68DAC1B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604A6-5DAB-1644-B9A7-9FADBDDC31E1}" type="pres">
      <dgm:prSet presAssocID="{A71D4A49-D626-0549-8608-17DA64D607FE}" presName="sp" presStyleCnt="0"/>
      <dgm:spPr/>
    </dgm:pt>
    <dgm:pt modelId="{23A5DFC8-6CC3-1E46-8CA8-FE31BABC27CB}" type="pres">
      <dgm:prSet presAssocID="{82033F1D-7918-824D-82DB-985EF913D366}" presName="linNode" presStyleCnt="0"/>
      <dgm:spPr/>
    </dgm:pt>
    <dgm:pt modelId="{DA96D137-7FF4-B640-970E-E2D18EB74741}" type="pres">
      <dgm:prSet presAssocID="{82033F1D-7918-824D-82DB-985EF913D366}" presName="parentText" presStyleLbl="node1" presStyleIdx="2" presStyleCnt="5" custScaleX="667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35431-09F9-8240-8B30-359B0F40CA31}" type="pres">
      <dgm:prSet presAssocID="{82033F1D-7918-824D-82DB-985EF913D366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71241-1719-E444-A0C0-786CBF6EB297}" type="pres">
      <dgm:prSet presAssocID="{4C9DFD45-A6DB-4142-A61A-34B81717F077}" presName="sp" presStyleCnt="0"/>
      <dgm:spPr/>
    </dgm:pt>
    <dgm:pt modelId="{F42776A6-BC58-EF48-8CF7-636E15EA2BEA}" type="pres">
      <dgm:prSet presAssocID="{E094C7BD-079A-8A4D-A5CC-46C92AC13837}" presName="linNode" presStyleCnt="0"/>
      <dgm:spPr/>
    </dgm:pt>
    <dgm:pt modelId="{F7E3E959-BE41-4A47-941E-04AE7C4D5201}" type="pres">
      <dgm:prSet presAssocID="{E094C7BD-079A-8A4D-A5CC-46C92AC13837}" presName="parentText" presStyleLbl="node1" presStyleIdx="3" presStyleCnt="5" custScaleX="667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546C7-11FE-C54E-9270-8E228783F02C}" type="pres">
      <dgm:prSet presAssocID="{E094C7BD-079A-8A4D-A5CC-46C92AC13837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878BC-2EF3-BE4A-9E5B-594B50074C26}" type="pres">
      <dgm:prSet presAssocID="{32D107C1-BAAD-404D-9AC1-E761AA068E74}" presName="sp" presStyleCnt="0"/>
      <dgm:spPr/>
    </dgm:pt>
    <dgm:pt modelId="{F5A9EADC-6EF6-1E49-8ABD-E555666DD503}" type="pres">
      <dgm:prSet presAssocID="{60930081-3EC3-5D41-A66C-AFE456026225}" presName="linNode" presStyleCnt="0"/>
      <dgm:spPr/>
    </dgm:pt>
    <dgm:pt modelId="{476A9CCE-A4CF-F24A-919E-33534B653C94}" type="pres">
      <dgm:prSet presAssocID="{60930081-3EC3-5D41-A66C-AFE456026225}" presName="parentText" presStyleLbl="node1" presStyleIdx="4" presStyleCnt="5" custScaleX="6676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562C1-CE4B-6E49-AA9E-7ECD4A0106A1}" type="pres">
      <dgm:prSet presAssocID="{60930081-3EC3-5D41-A66C-AFE45602622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BD966A-97A1-4E7D-A018-88C2E1A3CC0B}" srcId="{E094C7BD-079A-8A4D-A5CC-46C92AC13837}" destId="{948698B6-BA73-4439-BD3D-A4EC6A801CC8}" srcOrd="1" destOrd="0" parTransId="{C370E9A4-AF5B-43FD-B77F-A6D0B132E2B7}" sibTransId="{D0D1FBC0-08AB-454A-8D10-69A37806C67A}"/>
    <dgm:cxn modelId="{5397EB2A-7EF9-41CE-A01A-2FA280C2A151}" srcId="{82033F1D-7918-824D-82DB-985EF913D366}" destId="{F597DF3D-E719-4D76-B7D8-010C657B251B}" srcOrd="1" destOrd="0" parTransId="{D6232239-DA19-492B-8F95-A7DCB4410BB5}" sibTransId="{035937B0-804D-46BA-A362-33CF5C8E7EDB}"/>
    <dgm:cxn modelId="{8D34DF9C-ACEC-4A06-9637-E5F1DE81071F}" type="presOf" srcId="{60930081-3EC3-5D41-A66C-AFE456026225}" destId="{476A9CCE-A4CF-F24A-919E-33534B653C94}" srcOrd="0" destOrd="0" presId="urn:microsoft.com/office/officeart/2005/8/layout/vList5"/>
    <dgm:cxn modelId="{FF854B24-172B-45C6-8DEC-D9CE0E4072B7}" type="presOf" srcId="{948698B6-BA73-4439-BD3D-A4EC6A801CC8}" destId="{B7F546C7-11FE-C54E-9270-8E228783F02C}" srcOrd="0" destOrd="1" presId="urn:microsoft.com/office/officeart/2005/8/layout/vList5"/>
    <dgm:cxn modelId="{4A407C76-CDFD-FD4B-9B11-AB3A8ACB4C4C}" srcId="{82033F1D-7918-824D-82DB-985EF913D366}" destId="{BB3FA68F-C68E-764D-9353-9349B143481E}" srcOrd="0" destOrd="0" parTransId="{C773CA2E-39FF-5148-AAB8-B30C14B1696A}" sibTransId="{6A3FD639-6C1F-B947-9F28-F31562A6FA9C}"/>
    <dgm:cxn modelId="{7B973881-6731-4A6B-A58C-E79F1F5F1503}" type="presOf" srcId="{E094C7BD-079A-8A4D-A5CC-46C92AC13837}" destId="{F7E3E959-BE41-4A47-941E-04AE7C4D5201}" srcOrd="0" destOrd="0" presId="urn:microsoft.com/office/officeart/2005/8/layout/vList5"/>
    <dgm:cxn modelId="{B68C43D9-648B-0F43-A15B-D52FD31D740A}" srcId="{CEE29B66-7F46-614F-8475-5A38B68DAC1B}" destId="{65D766A2-ABD6-B242-8771-B4A53C73C2AA}" srcOrd="0" destOrd="0" parTransId="{E93E569B-6FB4-E644-B190-CA1E11BC601F}" sibTransId="{8F8C408F-5CD2-5D45-982B-D8E79F2C1301}"/>
    <dgm:cxn modelId="{0C2FBAB7-CEA2-484E-83A5-C3B51EF6242E}" srcId="{D99DBBFA-55F2-264E-A631-037038FA9ECA}" destId="{82033F1D-7918-824D-82DB-985EF913D366}" srcOrd="2" destOrd="0" parTransId="{691ACEDD-08A9-3E43-8547-579CDA6A2CE1}" sibTransId="{4C9DFD45-A6DB-4142-A61A-34B81717F077}"/>
    <dgm:cxn modelId="{40DC7B42-DBB4-466C-A3C5-E1C7E44480CD}" type="presOf" srcId="{CEE29B66-7F46-614F-8475-5A38B68DAC1B}" destId="{10603CD1-0408-934A-BA40-0F71C0F5A29D}" srcOrd="0" destOrd="0" presId="urn:microsoft.com/office/officeart/2005/8/layout/vList5"/>
    <dgm:cxn modelId="{CA510A0E-F4E7-4E0D-B098-CEFDC46C6C6A}" type="presOf" srcId="{CAE0E9C3-7D33-2F4A-B117-F497F5A74D56}" destId="{B7F546C7-11FE-C54E-9270-8E228783F02C}" srcOrd="0" destOrd="0" presId="urn:microsoft.com/office/officeart/2005/8/layout/vList5"/>
    <dgm:cxn modelId="{DA61AD88-8A2A-4F06-BD02-85CEB58F6BC2}" type="presOf" srcId="{6FB14ACF-0B24-4363-8E77-9FA4FFFF6426}" destId="{B7F546C7-11FE-C54E-9270-8E228783F02C}" srcOrd="0" destOrd="2" presId="urn:microsoft.com/office/officeart/2005/8/layout/vList5"/>
    <dgm:cxn modelId="{540A1006-1AB4-4084-955F-6EDE16283F37}" type="presOf" srcId="{D99DBBFA-55F2-264E-A631-037038FA9ECA}" destId="{3F31B0E2-12C9-A449-8AC1-B5FB9FA31BFA}" srcOrd="0" destOrd="0" presId="urn:microsoft.com/office/officeart/2005/8/layout/vList5"/>
    <dgm:cxn modelId="{0F7FC8CA-CC84-4584-AF19-E908B68376F8}" srcId="{E094C7BD-079A-8A4D-A5CC-46C92AC13837}" destId="{6FB14ACF-0B24-4363-8E77-9FA4FFFF6426}" srcOrd="2" destOrd="0" parTransId="{AE6DCCAD-BE8F-40C4-BA75-27DA67C0000F}" sibTransId="{DFD21124-B140-47B5-BAE4-1D67C555DDDA}"/>
    <dgm:cxn modelId="{78FD9CB4-1BC6-6A40-984D-746D0B5B39B4}" srcId="{E094C7BD-079A-8A4D-A5CC-46C92AC13837}" destId="{CAE0E9C3-7D33-2F4A-B117-F497F5A74D56}" srcOrd="0" destOrd="0" parTransId="{1D9A0E31-BD75-1243-9758-59FEF4E64CB6}" sibTransId="{FE756010-C100-684F-ABE0-22E2C1BA85A1}"/>
    <dgm:cxn modelId="{9274F268-06CE-4988-AB0B-B32A8A59A8F7}" type="presOf" srcId="{F597DF3D-E719-4D76-B7D8-010C657B251B}" destId="{F0035431-09F9-8240-8B30-359B0F40CA31}" srcOrd="0" destOrd="1" presId="urn:microsoft.com/office/officeart/2005/8/layout/vList5"/>
    <dgm:cxn modelId="{671B6121-F86D-3D48-8F62-473465E3E7F4}" srcId="{D99DBBFA-55F2-264E-A631-037038FA9ECA}" destId="{CEE29B66-7F46-614F-8475-5A38B68DAC1B}" srcOrd="1" destOrd="0" parTransId="{85EE629C-A1B6-F841-B56E-8F3CAD148DFB}" sibTransId="{A71D4A49-D626-0549-8608-17DA64D607FE}"/>
    <dgm:cxn modelId="{9D8C175D-36B3-C145-8830-1F381479E967}" srcId="{D99DBBFA-55F2-264E-A631-037038FA9ECA}" destId="{60930081-3EC3-5D41-A66C-AFE456026225}" srcOrd="4" destOrd="0" parTransId="{525AAC4B-536E-BD45-B214-3801CFB93626}" sibTransId="{2D02212B-D7F8-274D-BB11-9081BCFB761D}"/>
    <dgm:cxn modelId="{34A8FA6B-5D32-4D0F-ACCA-C4BE00426AFC}" type="presOf" srcId="{ED6AD506-5D03-8042-8932-AD1EABC7B7AF}" destId="{C94562C1-CE4B-6E49-AA9E-7ECD4A0106A1}" srcOrd="0" destOrd="0" presId="urn:microsoft.com/office/officeart/2005/8/layout/vList5"/>
    <dgm:cxn modelId="{6B06D79D-17A2-5344-BAB8-655EC7F6965A}" srcId="{D99DBBFA-55F2-264E-A631-037038FA9ECA}" destId="{E094C7BD-079A-8A4D-A5CC-46C92AC13837}" srcOrd="3" destOrd="0" parTransId="{60958132-A823-9A45-9F8E-29CFD7EAFCF5}" sibTransId="{32D107C1-BAAD-404D-9AC1-E761AA068E74}"/>
    <dgm:cxn modelId="{98341207-4D89-428A-934B-9FD0C288542F}" type="presOf" srcId="{F6556401-9689-C24E-9FE2-9ADD64484817}" destId="{D8866304-AC3E-F44C-905E-E95EEB1FBA1F}" srcOrd="0" destOrd="0" presId="urn:microsoft.com/office/officeart/2005/8/layout/vList5"/>
    <dgm:cxn modelId="{17A1BAC1-C5A2-2B41-BB22-F7AB5C50DE20}" srcId="{D855E10C-3B0B-A648-A05A-BCC8E0F03B4C}" destId="{F6556401-9689-C24E-9FE2-9ADD64484817}" srcOrd="0" destOrd="0" parTransId="{B64C8E73-BBC9-1F4D-8EAD-A9811162EB8C}" sibTransId="{5A5C810E-1EF6-3B40-8B3E-7F2EB186A994}"/>
    <dgm:cxn modelId="{E169F2F0-A465-C24B-8316-08C2F81B6245}" srcId="{60930081-3EC3-5D41-A66C-AFE456026225}" destId="{ED6AD506-5D03-8042-8932-AD1EABC7B7AF}" srcOrd="0" destOrd="0" parTransId="{8DA84D48-3B29-8740-AD27-1BD305881BF0}" sibTransId="{84886659-3153-754D-A34B-1D2E80DB38F0}"/>
    <dgm:cxn modelId="{897F3142-AA3F-4429-B77D-1AACC6B92AB4}" type="presOf" srcId="{D855E10C-3B0B-A648-A05A-BCC8E0F03B4C}" destId="{7665F60B-C691-8F49-BA19-A7385CD1E316}" srcOrd="0" destOrd="0" presId="urn:microsoft.com/office/officeart/2005/8/layout/vList5"/>
    <dgm:cxn modelId="{2F5582DF-1FE8-4025-B3D2-5C291F05D809}" type="presOf" srcId="{82033F1D-7918-824D-82DB-985EF913D366}" destId="{DA96D137-7FF4-B640-970E-E2D18EB74741}" srcOrd="0" destOrd="0" presId="urn:microsoft.com/office/officeart/2005/8/layout/vList5"/>
    <dgm:cxn modelId="{BA75E76A-B823-48A9-8902-07A7F62EDA45}" type="presOf" srcId="{BB3FA68F-C68E-764D-9353-9349B143481E}" destId="{F0035431-09F9-8240-8B30-359B0F40CA31}" srcOrd="0" destOrd="0" presId="urn:microsoft.com/office/officeart/2005/8/layout/vList5"/>
    <dgm:cxn modelId="{4149A71E-9737-D949-B4B0-0ED229314402}" srcId="{D99DBBFA-55F2-264E-A631-037038FA9ECA}" destId="{D855E10C-3B0B-A648-A05A-BCC8E0F03B4C}" srcOrd="0" destOrd="0" parTransId="{8EDEA8BC-9ED0-BC4E-BAE2-D392E0CD6EE4}" sibTransId="{16C10207-E8C7-D840-BC39-5CE1A6941477}"/>
    <dgm:cxn modelId="{FCF3E33E-3C3E-4345-B611-8A980893F64E}" type="presOf" srcId="{65D766A2-ABD6-B242-8771-B4A53C73C2AA}" destId="{C14EB725-5E7E-214A-A56B-18F2A29B9C4A}" srcOrd="0" destOrd="0" presId="urn:microsoft.com/office/officeart/2005/8/layout/vList5"/>
    <dgm:cxn modelId="{338B534A-AAA7-4836-A432-B52363C9EC3E}" type="presParOf" srcId="{3F31B0E2-12C9-A449-8AC1-B5FB9FA31BFA}" destId="{47C57B28-F30C-D542-AF83-BD524056F4B7}" srcOrd="0" destOrd="0" presId="urn:microsoft.com/office/officeart/2005/8/layout/vList5"/>
    <dgm:cxn modelId="{579C8C65-9E4B-49D2-A4DF-F96239E60870}" type="presParOf" srcId="{47C57B28-F30C-D542-AF83-BD524056F4B7}" destId="{7665F60B-C691-8F49-BA19-A7385CD1E316}" srcOrd="0" destOrd="0" presId="urn:microsoft.com/office/officeart/2005/8/layout/vList5"/>
    <dgm:cxn modelId="{47F4A760-AC10-4A40-8AA1-BB8CF2702F32}" type="presParOf" srcId="{47C57B28-F30C-D542-AF83-BD524056F4B7}" destId="{D8866304-AC3E-F44C-905E-E95EEB1FBA1F}" srcOrd="1" destOrd="0" presId="urn:microsoft.com/office/officeart/2005/8/layout/vList5"/>
    <dgm:cxn modelId="{4D6AECE4-6D5D-4602-B84A-A072CE7BF835}" type="presParOf" srcId="{3F31B0E2-12C9-A449-8AC1-B5FB9FA31BFA}" destId="{E7366B3C-6454-7348-96E2-5F05CA14DA61}" srcOrd="1" destOrd="0" presId="urn:microsoft.com/office/officeart/2005/8/layout/vList5"/>
    <dgm:cxn modelId="{D2C6D140-F26E-425B-8DE2-7452DE158189}" type="presParOf" srcId="{3F31B0E2-12C9-A449-8AC1-B5FB9FA31BFA}" destId="{461F2AF3-950D-5042-B29F-2B8E0ABCFBF1}" srcOrd="2" destOrd="0" presId="urn:microsoft.com/office/officeart/2005/8/layout/vList5"/>
    <dgm:cxn modelId="{04DCB13C-8197-43BE-BED1-4A39098F7A5A}" type="presParOf" srcId="{461F2AF3-950D-5042-B29F-2B8E0ABCFBF1}" destId="{10603CD1-0408-934A-BA40-0F71C0F5A29D}" srcOrd="0" destOrd="0" presId="urn:microsoft.com/office/officeart/2005/8/layout/vList5"/>
    <dgm:cxn modelId="{E7A193C2-9547-4967-9F8B-C2AB83024433}" type="presParOf" srcId="{461F2AF3-950D-5042-B29F-2B8E0ABCFBF1}" destId="{C14EB725-5E7E-214A-A56B-18F2A29B9C4A}" srcOrd="1" destOrd="0" presId="urn:microsoft.com/office/officeart/2005/8/layout/vList5"/>
    <dgm:cxn modelId="{0B769075-7A5F-42B5-888F-E12814C9B131}" type="presParOf" srcId="{3F31B0E2-12C9-A449-8AC1-B5FB9FA31BFA}" destId="{980604A6-5DAB-1644-B9A7-9FADBDDC31E1}" srcOrd="3" destOrd="0" presId="urn:microsoft.com/office/officeart/2005/8/layout/vList5"/>
    <dgm:cxn modelId="{B33B407C-8F22-42AB-A9D6-1970A51FDCFC}" type="presParOf" srcId="{3F31B0E2-12C9-A449-8AC1-B5FB9FA31BFA}" destId="{23A5DFC8-6CC3-1E46-8CA8-FE31BABC27CB}" srcOrd="4" destOrd="0" presId="urn:microsoft.com/office/officeart/2005/8/layout/vList5"/>
    <dgm:cxn modelId="{7923BDD4-E65A-4331-854C-D0C78162E934}" type="presParOf" srcId="{23A5DFC8-6CC3-1E46-8CA8-FE31BABC27CB}" destId="{DA96D137-7FF4-B640-970E-E2D18EB74741}" srcOrd="0" destOrd="0" presId="urn:microsoft.com/office/officeart/2005/8/layout/vList5"/>
    <dgm:cxn modelId="{0AEDD27C-E210-4563-A4E7-C0ED8BD4008A}" type="presParOf" srcId="{23A5DFC8-6CC3-1E46-8CA8-FE31BABC27CB}" destId="{F0035431-09F9-8240-8B30-359B0F40CA31}" srcOrd="1" destOrd="0" presId="urn:microsoft.com/office/officeart/2005/8/layout/vList5"/>
    <dgm:cxn modelId="{AC95D1AA-4E25-4A25-A135-BE18D7630000}" type="presParOf" srcId="{3F31B0E2-12C9-A449-8AC1-B5FB9FA31BFA}" destId="{47571241-1719-E444-A0C0-786CBF6EB297}" srcOrd="5" destOrd="0" presId="urn:microsoft.com/office/officeart/2005/8/layout/vList5"/>
    <dgm:cxn modelId="{4A8B27A4-08D9-4491-A417-CA58E9503E0F}" type="presParOf" srcId="{3F31B0E2-12C9-A449-8AC1-B5FB9FA31BFA}" destId="{F42776A6-BC58-EF48-8CF7-636E15EA2BEA}" srcOrd="6" destOrd="0" presId="urn:microsoft.com/office/officeart/2005/8/layout/vList5"/>
    <dgm:cxn modelId="{C7AC273A-99CE-4726-9D93-68174999D08C}" type="presParOf" srcId="{F42776A6-BC58-EF48-8CF7-636E15EA2BEA}" destId="{F7E3E959-BE41-4A47-941E-04AE7C4D5201}" srcOrd="0" destOrd="0" presId="urn:microsoft.com/office/officeart/2005/8/layout/vList5"/>
    <dgm:cxn modelId="{01BDDF83-DCBB-4796-B8D5-9673EC5B6BEF}" type="presParOf" srcId="{F42776A6-BC58-EF48-8CF7-636E15EA2BEA}" destId="{B7F546C7-11FE-C54E-9270-8E228783F02C}" srcOrd="1" destOrd="0" presId="urn:microsoft.com/office/officeart/2005/8/layout/vList5"/>
    <dgm:cxn modelId="{9E3801EC-D242-4C41-95E0-A4B4E5B8CFBE}" type="presParOf" srcId="{3F31B0E2-12C9-A449-8AC1-B5FB9FA31BFA}" destId="{282878BC-2EF3-BE4A-9E5B-594B50074C26}" srcOrd="7" destOrd="0" presId="urn:microsoft.com/office/officeart/2005/8/layout/vList5"/>
    <dgm:cxn modelId="{3AA35139-CF7A-451A-AFBB-2267139F67A9}" type="presParOf" srcId="{3F31B0E2-12C9-A449-8AC1-B5FB9FA31BFA}" destId="{F5A9EADC-6EF6-1E49-8ABD-E555666DD503}" srcOrd="8" destOrd="0" presId="urn:microsoft.com/office/officeart/2005/8/layout/vList5"/>
    <dgm:cxn modelId="{558690CA-989F-49CC-B935-073CA98A5DE6}" type="presParOf" srcId="{F5A9EADC-6EF6-1E49-8ABD-E555666DD503}" destId="{476A9CCE-A4CF-F24A-919E-33534B653C94}" srcOrd="0" destOrd="0" presId="urn:microsoft.com/office/officeart/2005/8/layout/vList5"/>
    <dgm:cxn modelId="{301E9E47-1937-424F-BB76-5DF7AEB1312A}" type="presParOf" srcId="{F5A9EADC-6EF6-1E49-8ABD-E555666DD503}" destId="{C94562C1-CE4B-6E49-AA9E-7ECD4A0106A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8992E-8013-4675-98B9-D5F0E3955E1A}" type="doc">
      <dgm:prSet loTypeId="urn:microsoft.com/office/officeart/2005/8/layout/hList9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5E7568-71F4-4A72-93FB-6F3AFB1064D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dirty="0" smtClean="0"/>
            <a:t>Project Team</a:t>
          </a:r>
          <a:endParaRPr lang="en-US" sz="1800" dirty="0"/>
        </a:p>
      </dgm:t>
    </dgm:pt>
    <dgm:pt modelId="{2BFCDA48-2DA9-483A-9FC8-1E674A84B33D}" type="parTrans" cxnId="{6014D621-C748-4156-8E7C-C5854B5F88D0}">
      <dgm:prSet/>
      <dgm:spPr/>
      <dgm:t>
        <a:bodyPr/>
        <a:lstStyle/>
        <a:p>
          <a:endParaRPr lang="en-US" sz="1050"/>
        </a:p>
      </dgm:t>
    </dgm:pt>
    <dgm:pt modelId="{B7443A15-EC7A-4A5F-9212-E71978F72529}" type="sibTrans" cxnId="{6014D621-C748-4156-8E7C-C5854B5F88D0}">
      <dgm:prSet/>
      <dgm:spPr/>
      <dgm:t>
        <a:bodyPr/>
        <a:lstStyle/>
        <a:p>
          <a:endParaRPr lang="en-US" sz="1050"/>
        </a:p>
      </dgm:t>
    </dgm:pt>
    <dgm:pt modelId="{ED94B2B2-32C5-4D2A-8806-F49992FC6F8B}">
      <dgm:prSet phldrT="[Text]" custT="1"/>
      <dgm:spPr/>
      <dgm:t>
        <a:bodyPr/>
        <a:lstStyle/>
        <a:p>
          <a:r>
            <a:rPr lang="en-US" sz="1400" dirty="0" smtClean="0"/>
            <a:t>Feng Xia		Project Lead</a:t>
          </a:r>
        </a:p>
        <a:p>
          <a:r>
            <a:rPr lang="en-US" sz="1400" dirty="0" smtClean="0"/>
            <a:t>Rich Wellum		Scrum Lead</a:t>
          </a:r>
        </a:p>
        <a:p>
          <a:r>
            <a:rPr lang="en-US" sz="1400" dirty="0" smtClean="0"/>
            <a:t>Xiaogang Zhou		Code</a:t>
          </a:r>
        </a:p>
        <a:p>
          <a:r>
            <a:rPr lang="en-US" sz="1400" dirty="0" smtClean="0"/>
            <a:t>Pramodh Mallipatna	Marketing	</a:t>
          </a:r>
        </a:p>
      </dgm:t>
    </dgm:pt>
    <dgm:pt modelId="{CFE6AF69-5B2D-489B-9379-D49E0258940D}" type="parTrans" cxnId="{67D7ADBD-799E-48B4-A25F-E45B9DCE4419}">
      <dgm:prSet/>
      <dgm:spPr/>
      <dgm:t>
        <a:bodyPr/>
        <a:lstStyle/>
        <a:p>
          <a:endParaRPr lang="en-US" sz="1050"/>
        </a:p>
      </dgm:t>
    </dgm:pt>
    <dgm:pt modelId="{2525019C-34CB-4C81-9E77-DF0ED7B61F24}" type="sibTrans" cxnId="{67D7ADBD-799E-48B4-A25F-E45B9DCE4419}">
      <dgm:prSet/>
      <dgm:spPr/>
      <dgm:t>
        <a:bodyPr/>
        <a:lstStyle/>
        <a:p>
          <a:endParaRPr lang="en-US" sz="1050"/>
        </a:p>
      </dgm:t>
    </dgm:pt>
    <dgm:pt modelId="{A08D3884-7EA2-4771-9125-6C390853BA0E}">
      <dgm:prSet phldrT="[Text]" custT="1"/>
      <dgm:spPr/>
      <dgm:t>
        <a:bodyPr/>
        <a:lstStyle/>
        <a:p>
          <a:r>
            <a:rPr lang="en-US" sz="1800" dirty="0" smtClean="0"/>
            <a:t>Stakeholders</a:t>
          </a:r>
          <a:endParaRPr lang="en-US" sz="1800" dirty="0"/>
        </a:p>
      </dgm:t>
    </dgm:pt>
    <dgm:pt modelId="{8BF59A6D-9808-48B8-BA2E-681000E70DFF}" type="parTrans" cxnId="{6D54E7E7-B783-4291-A6B9-EAF83CD25827}">
      <dgm:prSet/>
      <dgm:spPr/>
      <dgm:t>
        <a:bodyPr/>
        <a:lstStyle/>
        <a:p>
          <a:endParaRPr lang="en-US" sz="1050"/>
        </a:p>
      </dgm:t>
    </dgm:pt>
    <dgm:pt modelId="{C1812C3A-C49A-4662-9935-3251BDE838C8}" type="sibTrans" cxnId="{6D54E7E7-B783-4291-A6B9-EAF83CD25827}">
      <dgm:prSet/>
      <dgm:spPr/>
      <dgm:t>
        <a:bodyPr/>
        <a:lstStyle/>
        <a:p>
          <a:endParaRPr lang="en-US" sz="1050"/>
        </a:p>
      </dgm:t>
    </dgm:pt>
    <dgm:pt modelId="{2E54BE31-B9B6-454E-AD64-95BA2D857B02}">
      <dgm:prSet phldrT="[Text]" custT="1"/>
      <dgm:spPr/>
      <dgm:t>
        <a:bodyPr/>
        <a:lstStyle/>
        <a:p>
          <a:r>
            <a:rPr lang="en-US" altLang="zh-CN" sz="1400" b="1" dirty="0" smtClean="0"/>
            <a:t>Sponsor:  </a:t>
          </a:r>
        </a:p>
        <a:p>
          <a:r>
            <a:rPr lang="en-US" altLang="zh-CN" sz="1400" dirty="0" err="1" smtClean="0"/>
            <a:t>xClarity</a:t>
          </a:r>
          <a:endParaRPr lang="en-US" altLang="zh-CN" sz="1400" dirty="0" smtClean="0"/>
        </a:p>
        <a:p>
          <a:r>
            <a:rPr lang="en-US" altLang="zh-CN" sz="1400" dirty="0" err="1" smtClean="0"/>
            <a:t>ThinkAgile</a:t>
          </a:r>
          <a:r>
            <a:rPr lang="en-US" altLang="zh-CN" sz="1400" dirty="0" smtClean="0"/>
            <a:t> Team</a:t>
          </a:r>
        </a:p>
        <a:p>
          <a:r>
            <a:rPr lang="en-US" altLang="zh-CN" sz="1400" dirty="0" smtClean="0"/>
            <a:t>Lenovo IT</a:t>
          </a:r>
        </a:p>
        <a:p>
          <a:r>
            <a:rPr lang="en-US" altLang="zh-CN" sz="1400" dirty="0" smtClean="0"/>
            <a:t>STIC</a:t>
          </a:r>
          <a:endParaRPr lang="en-US" sz="1400" dirty="0"/>
        </a:p>
      </dgm:t>
    </dgm:pt>
    <dgm:pt modelId="{D3E21061-CC5A-4BD3-97C0-DC52044B507D}" type="parTrans" cxnId="{7E68010B-8F50-4B7B-85E7-E767B590A07B}">
      <dgm:prSet/>
      <dgm:spPr/>
      <dgm:t>
        <a:bodyPr/>
        <a:lstStyle/>
        <a:p>
          <a:endParaRPr lang="en-US" sz="1050"/>
        </a:p>
      </dgm:t>
    </dgm:pt>
    <dgm:pt modelId="{3D33B0B3-8DD2-4B6F-AE3D-AD8E40B34D36}" type="sibTrans" cxnId="{7E68010B-8F50-4B7B-85E7-E767B590A07B}">
      <dgm:prSet/>
      <dgm:spPr/>
      <dgm:t>
        <a:bodyPr/>
        <a:lstStyle/>
        <a:p>
          <a:endParaRPr lang="en-US" sz="1050"/>
        </a:p>
      </dgm:t>
    </dgm:pt>
    <dgm:pt modelId="{37B553DF-59C6-4571-A6D0-665F936B112B}" type="pres">
      <dgm:prSet presAssocID="{6958992E-8013-4675-98B9-D5F0E3955E1A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8C5978-876E-4345-B529-F591433CD0D9}" type="pres">
      <dgm:prSet presAssocID="{795E7568-71F4-4A72-93FB-6F3AFB1064DF}" presName="posSpace" presStyleCnt="0"/>
      <dgm:spPr/>
    </dgm:pt>
    <dgm:pt modelId="{83305B63-F448-4F4E-BB27-AA0553534FE6}" type="pres">
      <dgm:prSet presAssocID="{795E7568-71F4-4A72-93FB-6F3AFB1064DF}" presName="vertFlow" presStyleCnt="0"/>
      <dgm:spPr/>
    </dgm:pt>
    <dgm:pt modelId="{6AD5E02D-7CE9-4417-9BC8-068A6193C702}" type="pres">
      <dgm:prSet presAssocID="{795E7568-71F4-4A72-93FB-6F3AFB1064DF}" presName="topSpace" presStyleCnt="0"/>
      <dgm:spPr/>
    </dgm:pt>
    <dgm:pt modelId="{1605749D-69CA-4751-987E-DBE417AB2E1C}" type="pres">
      <dgm:prSet presAssocID="{795E7568-71F4-4A72-93FB-6F3AFB1064DF}" presName="firstComp" presStyleCnt="0"/>
      <dgm:spPr/>
    </dgm:pt>
    <dgm:pt modelId="{DFD16E96-62D8-4B3B-9ACB-9F3A1863C479}" type="pres">
      <dgm:prSet presAssocID="{795E7568-71F4-4A72-93FB-6F3AFB1064DF}" presName="firstChild" presStyleLbl="bgAccFollowNode1" presStyleIdx="0" presStyleCnt="2" custScaleX="117679" custLinFactNeighborX="1502" custLinFactNeighborY="6759"/>
      <dgm:spPr/>
      <dgm:t>
        <a:bodyPr/>
        <a:lstStyle/>
        <a:p>
          <a:endParaRPr lang="en-US"/>
        </a:p>
      </dgm:t>
    </dgm:pt>
    <dgm:pt modelId="{CBD8CBC0-2FDD-4B52-A6C8-4920BEB20C4C}" type="pres">
      <dgm:prSet presAssocID="{795E7568-71F4-4A72-93FB-6F3AFB1064DF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44710-068E-4BC5-ABD4-689FF9EA219C}" type="pres">
      <dgm:prSet presAssocID="{795E7568-71F4-4A72-93FB-6F3AFB1064DF}" presName="negSpace" presStyleCnt="0"/>
      <dgm:spPr/>
    </dgm:pt>
    <dgm:pt modelId="{7A868213-D43B-4FB0-80A3-F0DC857A0147}" type="pres">
      <dgm:prSet presAssocID="{795E7568-71F4-4A72-93FB-6F3AFB1064DF}" presName="circle" presStyleLbl="node1" presStyleIdx="0" presStyleCnt="2" custLinFactNeighborX="-42121" custLinFactNeighborY="-18312"/>
      <dgm:spPr/>
      <dgm:t>
        <a:bodyPr/>
        <a:lstStyle/>
        <a:p>
          <a:endParaRPr lang="en-US"/>
        </a:p>
      </dgm:t>
    </dgm:pt>
    <dgm:pt modelId="{0CE1638A-F529-42CE-B2EC-BB9610B5730B}" type="pres">
      <dgm:prSet presAssocID="{B7443A15-EC7A-4A5F-9212-E71978F72529}" presName="transSpace" presStyleCnt="0"/>
      <dgm:spPr/>
    </dgm:pt>
    <dgm:pt modelId="{53B2E1D3-0861-432C-8486-DACEF886F3F6}" type="pres">
      <dgm:prSet presAssocID="{A08D3884-7EA2-4771-9125-6C390853BA0E}" presName="posSpace" presStyleCnt="0"/>
      <dgm:spPr/>
    </dgm:pt>
    <dgm:pt modelId="{6DD8AE4D-A7FE-498E-867E-7272490A5427}" type="pres">
      <dgm:prSet presAssocID="{A08D3884-7EA2-4771-9125-6C390853BA0E}" presName="vertFlow" presStyleCnt="0"/>
      <dgm:spPr/>
    </dgm:pt>
    <dgm:pt modelId="{FD3E9D36-2C41-4ADC-8F7D-2EF85451C050}" type="pres">
      <dgm:prSet presAssocID="{A08D3884-7EA2-4771-9125-6C390853BA0E}" presName="topSpace" presStyleCnt="0"/>
      <dgm:spPr/>
    </dgm:pt>
    <dgm:pt modelId="{44CE6069-8FEF-437A-A817-E0485EA1D3EB}" type="pres">
      <dgm:prSet presAssocID="{A08D3884-7EA2-4771-9125-6C390853BA0E}" presName="firstComp" presStyleCnt="0"/>
      <dgm:spPr/>
    </dgm:pt>
    <dgm:pt modelId="{9DAAE8DE-56FF-4140-AF7F-48AA0B405FC5}" type="pres">
      <dgm:prSet presAssocID="{A08D3884-7EA2-4771-9125-6C390853BA0E}" presName="firstChild" presStyleLbl="bgAccFollowNode1" presStyleIdx="1" presStyleCnt="2" custScaleX="114156" custLinFactNeighborX="-19235" custLinFactNeighborY="6669"/>
      <dgm:spPr/>
      <dgm:t>
        <a:bodyPr/>
        <a:lstStyle/>
        <a:p>
          <a:endParaRPr lang="en-US"/>
        </a:p>
      </dgm:t>
    </dgm:pt>
    <dgm:pt modelId="{DD8177A4-0349-4712-A8FC-AC1BCB786102}" type="pres">
      <dgm:prSet presAssocID="{A08D3884-7EA2-4771-9125-6C390853BA0E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07ECB-DEBA-42DD-9905-BEAFEAA9E8CE}" type="pres">
      <dgm:prSet presAssocID="{A08D3884-7EA2-4771-9125-6C390853BA0E}" presName="negSpace" presStyleCnt="0"/>
      <dgm:spPr/>
    </dgm:pt>
    <dgm:pt modelId="{713FD35F-8697-49C9-AAD1-E2B6FFF3A5E8}" type="pres">
      <dgm:prSet presAssocID="{A08D3884-7EA2-4771-9125-6C390853BA0E}" presName="circle" presStyleLbl="node1" presStyleIdx="1" presStyleCnt="2" custScaleX="98626" custScaleY="94551" custLinFactNeighborX="-22532" custLinFactNeighborY="-16338"/>
      <dgm:spPr/>
      <dgm:t>
        <a:bodyPr/>
        <a:lstStyle/>
        <a:p>
          <a:endParaRPr lang="en-US"/>
        </a:p>
      </dgm:t>
    </dgm:pt>
  </dgm:ptLst>
  <dgm:cxnLst>
    <dgm:cxn modelId="{4FCF279B-A9E8-40E2-AC6B-E8F36CCC0628}" type="presOf" srcId="{6958992E-8013-4675-98B9-D5F0E3955E1A}" destId="{37B553DF-59C6-4571-A6D0-665F936B112B}" srcOrd="0" destOrd="0" presId="urn:microsoft.com/office/officeart/2005/8/layout/hList9"/>
    <dgm:cxn modelId="{6014D621-C748-4156-8E7C-C5854B5F88D0}" srcId="{6958992E-8013-4675-98B9-D5F0E3955E1A}" destId="{795E7568-71F4-4A72-93FB-6F3AFB1064DF}" srcOrd="0" destOrd="0" parTransId="{2BFCDA48-2DA9-483A-9FC8-1E674A84B33D}" sibTransId="{B7443A15-EC7A-4A5F-9212-E71978F72529}"/>
    <dgm:cxn modelId="{CBE3BF9C-4D26-46AE-966E-F57F8B91360E}" type="presOf" srcId="{ED94B2B2-32C5-4D2A-8806-F49992FC6F8B}" destId="{CBD8CBC0-2FDD-4B52-A6C8-4920BEB20C4C}" srcOrd="1" destOrd="0" presId="urn:microsoft.com/office/officeart/2005/8/layout/hList9"/>
    <dgm:cxn modelId="{7E68010B-8F50-4B7B-85E7-E767B590A07B}" srcId="{A08D3884-7EA2-4771-9125-6C390853BA0E}" destId="{2E54BE31-B9B6-454E-AD64-95BA2D857B02}" srcOrd="0" destOrd="0" parTransId="{D3E21061-CC5A-4BD3-97C0-DC52044B507D}" sibTransId="{3D33B0B3-8DD2-4B6F-AE3D-AD8E40B34D36}"/>
    <dgm:cxn modelId="{6D54E7E7-B783-4291-A6B9-EAF83CD25827}" srcId="{6958992E-8013-4675-98B9-D5F0E3955E1A}" destId="{A08D3884-7EA2-4771-9125-6C390853BA0E}" srcOrd="1" destOrd="0" parTransId="{8BF59A6D-9808-48B8-BA2E-681000E70DFF}" sibTransId="{C1812C3A-C49A-4662-9935-3251BDE838C8}"/>
    <dgm:cxn modelId="{67D7ADBD-799E-48B4-A25F-E45B9DCE4419}" srcId="{795E7568-71F4-4A72-93FB-6F3AFB1064DF}" destId="{ED94B2B2-32C5-4D2A-8806-F49992FC6F8B}" srcOrd="0" destOrd="0" parTransId="{CFE6AF69-5B2D-489B-9379-D49E0258940D}" sibTransId="{2525019C-34CB-4C81-9E77-DF0ED7B61F24}"/>
    <dgm:cxn modelId="{6C618A52-DC59-45C8-8024-6663FAEA434B}" type="presOf" srcId="{A08D3884-7EA2-4771-9125-6C390853BA0E}" destId="{713FD35F-8697-49C9-AAD1-E2B6FFF3A5E8}" srcOrd="0" destOrd="0" presId="urn:microsoft.com/office/officeart/2005/8/layout/hList9"/>
    <dgm:cxn modelId="{88BA478C-CCC6-41A1-86B0-E37BC5B52E48}" type="presOf" srcId="{ED94B2B2-32C5-4D2A-8806-F49992FC6F8B}" destId="{DFD16E96-62D8-4B3B-9ACB-9F3A1863C479}" srcOrd="0" destOrd="0" presId="urn:microsoft.com/office/officeart/2005/8/layout/hList9"/>
    <dgm:cxn modelId="{0A5DDEE9-B47A-4410-B537-34CF37C5B12A}" type="presOf" srcId="{795E7568-71F4-4A72-93FB-6F3AFB1064DF}" destId="{7A868213-D43B-4FB0-80A3-F0DC857A0147}" srcOrd="0" destOrd="0" presId="urn:microsoft.com/office/officeart/2005/8/layout/hList9"/>
    <dgm:cxn modelId="{CE8D3727-2787-44FF-B447-CE561744CC1D}" type="presOf" srcId="{2E54BE31-B9B6-454E-AD64-95BA2D857B02}" destId="{DD8177A4-0349-4712-A8FC-AC1BCB786102}" srcOrd="1" destOrd="0" presId="urn:microsoft.com/office/officeart/2005/8/layout/hList9"/>
    <dgm:cxn modelId="{E435C81B-D02F-49D8-A100-8654C861F5C2}" type="presOf" srcId="{2E54BE31-B9B6-454E-AD64-95BA2D857B02}" destId="{9DAAE8DE-56FF-4140-AF7F-48AA0B405FC5}" srcOrd="0" destOrd="0" presId="urn:microsoft.com/office/officeart/2005/8/layout/hList9"/>
    <dgm:cxn modelId="{B9A73F0A-E9C5-4D9A-9CCB-D4738C50626B}" type="presParOf" srcId="{37B553DF-59C6-4571-A6D0-665F936B112B}" destId="{228C5978-876E-4345-B529-F591433CD0D9}" srcOrd="0" destOrd="0" presId="urn:microsoft.com/office/officeart/2005/8/layout/hList9"/>
    <dgm:cxn modelId="{12377ED6-ED29-4876-A3C5-F265531143F8}" type="presParOf" srcId="{37B553DF-59C6-4571-A6D0-665F936B112B}" destId="{83305B63-F448-4F4E-BB27-AA0553534FE6}" srcOrd="1" destOrd="0" presId="urn:microsoft.com/office/officeart/2005/8/layout/hList9"/>
    <dgm:cxn modelId="{FDB70E78-1F5E-4AD9-98F9-A2F820CF06AF}" type="presParOf" srcId="{83305B63-F448-4F4E-BB27-AA0553534FE6}" destId="{6AD5E02D-7CE9-4417-9BC8-068A6193C702}" srcOrd="0" destOrd="0" presId="urn:microsoft.com/office/officeart/2005/8/layout/hList9"/>
    <dgm:cxn modelId="{020053CB-3E84-4E6E-94E2-3D17A3D596B7}" type="presParOf" srcId="{83305B63-F448-4F4E-BB27-AA0553534FE6}" destId="{1605749D-69CA-4751-987E-DBE417AB2E1C}" srcOrd="1" destOrd="0" presId="urn:microsoft.com/office/officeart/2005/8/layout/hList9"/>
    <dgm:cxn modelId="{DD49EBB9-A72C-4336-B98E-4B2768388E12}" type="presParOf" srcId="{1605749D-69CA-4751-987E-DBE417AB2E1C}" destId="{DFD16E96-62D8-4B3B-9ACB-9F3A1863C479}" srcOrd="0" destOrd="0" presId="urn:microsoft.com/office/officeart/2005/8/layout/hList9"/>
    <dgm:cxn modelId="{24E5CC9E-93A7-4C3A-82B3-9A6B55DCFD9D}" type="presParOf" srcId="{1605749D-69CA-4751-987E-DBE417AB2E1C}" destId="{CBD8CBC0-2FDD-4B52-A6C8-4920BEB20C4C}" srcOrd="1" destOrd="0" presId="urn:microsoft.com/office/officeart/2005/8/layout/hList9"/>
    <dgm:cxn modelId="{F591A789-CA97-4FEA-8F3D-E150778449DF}" type="presParOf" srcId="{37B553DF-59C6-4571-A6D0-665F936B112B}" destId="{F9744710-068E-4BC5-ABD4-689FF9EA219C}" srcOrd="2" destOrd="0" presId="urn:microsoft.com/office/officeart/2005/8/layout/hList9"/>
    <dgm:cxn modelId="{C5F1FE5A-1945-43A7-9E24-24644E5151B4}" type="presParOf" srcId="{37B553DF-59C6-4571-A6D0-665F936B112B}" destId="{7A868213-D43B-4FB0-80A3-F0DC857A0147}" srcOrd="3" destOrd="0" presId="urn:microsoft.com/office/officeart/2005/8/layout/hList9"/>
    <dgm:cxn modelId="{AED3CBD7-ACDF-4065-888A-0D6CC9CDC54D}" type="presParOf" srcId="{37B553DF-59C6-4571-A6D0-665F936B112B}" destId="{0CE1638A-F529-42CE-B2EC-BB9610B5730B}" srcOrd="4" destOrd="0" presId="urn:microsoft.com/office/officeart/2005/8/layout/hList9"/>
    <dgm:cxn modelId="{9D7D7317-DD50-4FC3-A034-07C0ED1FF03B}" type="presParOf" srcId="{37B553DF-59C6-4571-A6D0-665F936B112B}" destId="{53B2E1D3-0861-432C-8486-DACEF886F3F6}" srcOrd="5" destOrd="0" presId="urn:microsoft.com/office/officeart/2005/8/layout/hList9"/>
    <dgm:cxn modelId="{3FB8A897-F2B3-4B90-8283-767479431FBA}" type="presParOf" srcId="{37B553DF-59C6-4571-A6D0-665F936B112B}" destId="{6DD8AE4D-A7FE-498E-867E-7272490A5427}" srcOrd="6" destOrd="0" presId="urn:microsoft.com/office/officeart/2005/8/layout/hList9"/>
    <dgm:cxn modelId="{86A50D0D-B8DB-4FF0-A5D7-66B28CF928D1}" type="presParOf" srcId="{6DD8AE4D-A7FE-498E-867E-7272490A5427}" destId="{FD3E9D36-2C41-4ADC-8F7D-2EF85451C050}" srcOrd="0" destOrd="0" presId="urn:microsoft.com/office/officeart/2005/8/layout/hList9"/>
    <dgm:cxn modelId="{109E57B6-CE4C-45D0-8C1E-5C1A5B5961E6}" type="presParOf" srcId="{6DD8AE4D-A7FE-498E-867E-7272490A5427}" destId="{44CE6069-8FEF-437A-A817-E0485EA1D3EB}" srcOrd="1" destOrd="0" presId="urn:microsoft.com/office/officeart/2005/8/layout/hList9"/>
    <dgm:cxn modelId="{6AC7A898-5D84-45F0-8D5E-701F39A3F32F}" type="presParOf" srcId="{44CE6069-8FEF-437A-A817-E0485EA1D3EB}" destId="{9DAAE8DE-56FF-4140-AF7F-48AA0B405FC5}" srcOrd="0" destOrd="0" presId="urn:microsoft.com/office/officeart/2005/8/layout/hList9"/>
    <dgm:cxn modelId="{C660E51C-A2CE-4628-8B31-B7758227723B}" type="presParOf" srcId="{44CE6069-8FEF-437A-A817-E0485EA1D3EB}" destId="{DD8177A4-0349-4712-A8FC-AC1BCB786102}" srcOrd="1" destOrd="0" presId="urn:microsoft.com/office/officeart/2005/8/layout/hList9"/>
    <dgm:cxn modelId="{DCF67D73-E2C6-45EE-8FA1-A3B2164FAC16}" type="presParOf" srcId="{37B553DF-59C6-4571-A6D0-665F936B112B}" destId="{6A307ECB-DEBA-42DD-9905-BEAFEAA9E8CE}" srcOrd="7" destOrd="0" presId="urn:microsoft.com/office/officeart/2005/8/layout/hList9"/>
    <dgm:cxn modelId="{53973BEA-FFAE-4067-B440-537B20D51826}" type="presParOf" srcId="{37B553DF-59C6-4571-A6D0-665F936B112B}" destId="{713FD35F-8697-49C9-AAD1-E2B6FFF3A5E8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D3039E-8E0A-4A8C-8283-4981EBE805DB}" type="doc">
      <dgm:prSet loTypeId="urn:microsoft.com/office/officeart/2005/8/layout/arrow3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76BFE4-CF7A-411A-B70F-A8BC4F83D239}">
      <dgm:prSet phldrT="[Text]" custT="1"/>
      <dgm:spPr/>
      <dgm:t>
        <a:bodyPr/>
        <a:lstStyle/>
        <a:p>
          <a:r>
            <a:rPr lang="en-US" sz="1600" b="1" u="sng" dirty="0" smtClean="0">
              <a:solidFill>
                <a:srgbClr val="C00000"/>
              </a:solidFill>
            </a:rPr>
            <a:t>Monetize</a:t>
          </a:r>
        </a:p>
        <a:p>
          <a:r>
            <a:rPr lang="en-US" sz="1600" b="1" dirty="0" err="1" smtClean="0"/>
            <a:t>ThinkAgile</a:t>
          </a:r>
          <a:endParaRPr lang="en-US" sz="1600" b="1" dirty="0" smtClean="0"/>
        </a:p>
        <a:p>
          <a:r>
            <a:rPr lang="en-US" sz="1600" b="1" dirty="0" smtClean="0"/>
            <a:t>Cloud solutions</a:t>
          </a:r>
        </a:p>
        <a:p>
          <a:r>
            <a:rPr lang="en-US" sz="1600" b="1" dirty="0" smtClean="0"/>
            <a:t>Applications</a:t>
          </a:r>
          <a:endParaRPr lang="en-US" sz="1600" b="1" dirty="0"/>
        </a:p>
      </dgm:t>
    </dgm:pt>
    <dgm:pt modelId="{BDD45304-113F-482D-B1D1-9C3CD0E2A6FC}" type="parTrans" cxnId="{8E1B430A-11F8-47A4-98C0-D8F5558B0DF2}">
      <dgm:prSet/>
      <dgm:spPr/>
      <dgm:t>
        <a:bodyPr/>
        <a:lstStyle/>
        <a:p>
          <a:endParaRPr lang="en-US"/>
        </a:p>
      </dgm:t>
    </dgm:pt>
    <dgm:pt modelId="{B53A1EE3-EA85-4B67-835A-7EDEFDD8E0A3}" type="sibTrans" cxnId="{8E1B430A-11F8-47A4-98C0-D8F5558B0DF2}">
      <dgm:prSet/>
      <dgm:spPr/>
      <dgm:t>
        <a:bodyPr/>
        <a:lstStyle/>
        <a:p>
          <a:endParaRPr lang="en-US"/>
        </a:p>
      </dgm:t>
    </dgm:pt>
    <dgm:pt modelId="{D1B873F8-0ED0-4D9F-A94D-0AD19027DD14}">
      <dgm:prSet phldrT="[Text]" custT="1"/>
      <dgm:spPr/>
      <dgm:t>
        <a:bodyPr/>
        <a:lstStyle/>
        <a:p>
          <a:r>
            <a:rPr lang="en-US" sz="1600" b="1" u="sng" dirty="0" smtClean="0">
              <a:solidFill>
                <a:srgbClr val="C00000"/>
              </a:solidFill>
            </a:rPr>
            <a:t>Develop</a:t>
          </a:r>
        </a:p>
        <a:p>
          <a:r>
            <a:rPr lang="en-US" sz="1600" b="1" dirty="0" smtClean="0"/>
            <a:t>Workload Solution Store</a:t>
          </a:r>
          <a:endParaRPr lang="en-US" sz="1600" b="1" dirty="0"/>
        </a:p>
      </dgm:t>
    </dgm:pt>
    <dgm:pt modelId="{0377FEE8-BD21-45FE-8282-53E19AD4701B}" type="parTrans" cxnId="{B3F87333-9CCD-4287-A9D2-4500393C207B}">
      <dgm:prSet/>
      <dgm:spPr/>
      <dgm:t>
        <a:bodyPr/>
        <a:lstStyle/>
        <a:p>
          <a:endParaRPr lang="en-US"/>
        </a:p>
      </dgm:t>
    </dgm:pt>
    <dgm:pt modelId="{C86E3B08-51A5-4152-A80B-9A5A4E485275}" type="sibTrans" cxnId="{B3F87333-9CCD-4287-A9D2-4500393C207B}">
      <dgm:prSet/>
      <dgm:spPr/>
      <dgm:t>
        <a:bodyPr/>
        <a:lstStyle/>
        <a:p>
          <a:endParaRPr lang="en-US"/>
        </a:p>
      </dgm:t>
    </dgm:pt>
    <dgm:pt modelId="{4A748520-DA01-4E6C-9776-62D20BD63469}" type="pres">
      <dgm:prSet presAssocID="{D9D3039E-8E0A-4A8C-8283-4981EBE805DB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468804-AF0E-46C9-82DA-81756A2C2AF0}" type="pres">
      <dgm:prSet presAssocID="{D9D3039E-8E0A-4A8C-8283-4981EBE805DB}" presName="divider" presStyleLbl="fgShp" presStyleIdx="0" presStyleCnt="1"/>
      <dgm:spPr/>
    </dgm:pt>
    <dgm:pt modelId="{13598016-8A2A-45AD-83C5-D6E79F9902D5}" type="pres">
      <dgm:prSet presAssocID="{7B76BFE4-CF7A-411A-B70F-A8BC4F83D239}" presName="downArrow" presStyleLbl="node1" presStyleIdx="0" presStyleCnt="2"/>
      <dgm:spPr/>
    </dgm:pt>
    <dgm:pt modelId="{0AE8B570-0CB1-40BE-AC2A-A5EC482A9304}" type="pres">
      <dgm:prSet presAssocID="{7B76BFE4-CF7A-411A-B70F-A8BC4F83D239}" presName="downArrowText" presStyleLbl="revTx" presStyleIdx="0" presStyleCnt="2" custLinFactNeighborX="16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054A9-DE4E-4BC3-B008-64DC0A600F5F}" type="pres">
      <dgm:prSet presAssocID="{D1B873F8-0ED0-4D9F-A94D-0AD19027DD14}" presName="upArrow" presStyleLbl="node1" presStyleIdx="1" presStyleCnt="2"/>
      <dgm:spPr/>
    </dgm:pt>
    <dgm:pt modelId="{658C9B7B-7E4B-403B-AAE4-604B8B91BC93}" type="pres">
      <dgm:prSet presAssocID="{D1B873F8-0ED0-4D9F-A94D-0AD19027DD14}" presName="upArrowText" presStyleLbl="revTx" presStyleIdx="1" presStyleCnt="2" custLinFactNeighborX="-134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045591-E564-4C8B-8255-920F470F186A}" type="presOf" srcId="{7B76BFE4-CF7A-411A-B70F-A8BC4F83D239}" destId="{0AE8B570-0CB1-40BE-AC2A-A5EC482A9304}" srcOrd="0" destOrd="0" presId="urn:microsoft.com/office/officeart/2005/8/layout/arrow3"/>
    <dgm:cxn modelId="{988868F0-CBC4-4BFB-B8A2-B686595BAFF9}" type="presOf" srcId="{D9D3039E-8E0A-4A8C-8283-4981EBE805DB}" destId="{4A748520-DA01-4E6C-9776-62D20BD63469}" srcOrd="0" destOrd="0" presId="urn:microsoft.com/office/officeart/2005/8/layout/arrow3"/>
    <dgm:cxn modelId="{B3F87333-9CCD-4287-A9D2-4500393C207B}" srcId="{D9D3039E-8E0A-4A8C-8283-4981EBE805DB}" destId="{D1B873F8-0ED0-4D9F-A94D-0AD19027DD14}" srcOrd="1" destOrd="0" parTransId="{0377FEE8-BD21-45FE-8282-53E19AD4701B}" sibTransId="{C86E3B08-51A5-4152-A80B-9A5A4E485275}"/>
    <dgm:cxn modelId="{8E1B430A-11F8-47A4-98C0-D8F5558B0DF2}" srcId="{D9D3039E-8E0A-4A8C-8283-4981EBE805DB}" destId="{7B76BFE4-CF7A-411A-B70F-A8BC4F83D239}" srcOrd="0" destOrd="0" parTransId="{BDD45304-113F-482D-B1D1-9C3CD0E2A6FC}" sibTransId="{B53A1EE3-EA85-4B67-835A-7EDEFDD8E0A3}"/>
    <dgm:cxn modelId="{E5782956-4F6E-4820-B6BA-DFEDA1B2F23F}" type="presOf" srcId="{D1B873F8-0ED0-4D9F-A94D-0AD19027DD14}" destId="{658C9B7B-7E4B-403B-AAE4-604B8B91BC93}" srcOrd="0" destOrd="0" presId="urn:microsoft.com/office/officeart/2005/8/layout/arrow3"/>
    <dgm:cxn modelId="{0642ECA8-A5ED-4004-8FBA-69F395DCF33C}" type="presParOf" srcId="{4A748520-DA01-4E6C-9776-62D20BD63469}" destId="{47468804-AF0E-46C9-82DA-81756A2C2AF0}" srcOrd="0" destOrd="0" presId="urn:microsoft.com/office/officeart/2005/8/layout/arrow3"/>
    <dgm:cxn modelId="{151AABE8-706C-4A1F-B70C-3C6795E96778}" type="presParOf" srcId="{4A748520-DA01-4E6C-9776-62D20BD63469}" destId="{13598016-8A2A-45AD-83C5-D6E79F9902D5}" srcOrd="1" destOrd="0" presId="urn:microsoft.com/office/officeart/2005/8/layout/arrow3"/>
    <dgm:cxn modelId="{A988BC03-1D55-4D84-9733-9AFBFA028DEC}" type="presParOf" srcId="{4A748520-DA01-4E6C-9776-62D20BD63469}" destId="{0AE8B570-0CB1-40BE-AC2A-A5EC482A9304}" srcOrd="2" destOrd="0" presId="urn:microsoft.com/office/officeart/2005/8/layout/arrow3"/>
    <dgm:cxn modelId="{544D1150-008B-41A0-B638-3A9D782DDB32}" type="presParOf" srcId="{4A748520-DA01-4E6C-9776-62D20BD63469}" destId="{305054A9-DE4E-4BC3-B008-64DC0A600F5F}" srcOrd="3" destOrd="0" presId="urn:microsoft.com/office/officeart/2005/8/layout/arrow3"/>
    <dgm:cxn modelId="{4803FBB7-DDEA-4F94-A1E4-41FF1CF87997}" type="presParOf" srcId="{4A748520-DA01-4E6C-9776-62D20BD63469}" destId="{658C9B7B-7E4B-403B-AAE4-604B8B91BC9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866304-AC3E-F44C-905E-E95EEB1FBA1F}">
      <dsp:nvSpPr>
        <dsp:cNvPr id="0" name=""/>
        <dsp:cNvSpPr/>
      </dsp:nvSpPr>
      <dsp:spPr>
        <a:xfrm rot="5400000">
          <a:off x="5514745" y="-2537548"/>
          <a:ext cx="832691" cy="6120722"/>
        </a:xfrm>
        <a:prstGeom prst="round2SameRect">
          <a:avLst/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Easy, quick, and consistent deployment of infrastructure, platforms, and applications</a:t>
          </a:r>
          <a:endParaRPr lang="en-US" sz="1200" kern="1200" dirty="0">
            <a:solidFill>
              <a:schemeClr val="bg1"/>
            </a:solidFill>
          </a:endParaRPr>
        </a:p>
      </dsp:txBody>
      <dsp:txXfrm rot="5400000">
        <a:off x="5514745" y="-2537548"/>
        <a:ext cx="832691" cy="6120722"/>
      </dsp:txXfrm>
    </dsp:sp>
    <dsp:sp modelId="{7665F60B-C691-8F49-BA19-A7385CD1E316}">
      <dsp:nvSpPr>
        <dsp:cNvPr id="0" name=""/>
        <dsp:cNvSpPr/>
      </dsp:nvSpPr>
      <dsp:spPr>
        <a:xfrm>
          <a:off x="572176" y="2380"/>
          <a:ext cx="2298553" cy="1040864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Customer needs</a:t>
          </a:r>
          <a:endParaRPr lang="en-US" sz="1600" b="1" kern="1200" dirty="0"/>
        </a:p>
      </dsp:txBody>
      <dsp:txXfrm>
        <a:off x="572176" y="2380"/>
        <a:ext cx="2298553" cy="1040864"/>
      </dsp:txXfrm>
    </dsp:sp>
    <dsp:sp modelId="{C14EB725-5E7E-214A-A56B-18F2A29B9C4A}">
      <dsp:nvSpPr>
        <dsp:cNvPr id="0" name=""/>
        <dsp:cNvSpPr/>
      </dsp:nvSpPr>
      <dsp:spPr>
        <a:xfrm rot="5400000">
          <a:off x="5514745" y="-1444640"/>
          <a:ext cx="832691" cy="6120722"/>
        </a:xfrm>
        <a:prstGeom prst="round2SameRect">
          <a:avLst/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baseline="0" dirty="0" err="1" smtClean="0">
              <a:solidFill>
                <a:schemeClr val="bg1"/>
              </a:solidFill>
            </a:rPr>
            <a:t>Appstore</a:t>
          </a:r>
          <a:r>
            <a:rPr lang="en-US" sz="1200" kern="1200" baseline="0" dirty="0" smtClean="0">
              <a:solidFill>
                <a:schemeClr val="bg1"/>
              </a:solidFill>
            </a:rPr>
            <a:t> and deployment templates with pre-tested / pre-integrated apps are becoming table-stakes for a competitive Cloud offering</a:t>
          </a:r>
          <a:endParaRPr lang="en-US" sz="1200" kern="1200" dirty="0">
            <a:solidFill>
              <a:schemeClr val="bg1"/>
            </a:solidFill>
          </a:endParaRPr>
        </a:p>
      </dsp:txBody>
      <dsp:txXfrm rot="5400000">
        <a:off x="5514745" y="-1444640"/>
        <a:ext cx="832691" cy="6120722"/>
      </dsp:txXfrm>
    </dsp:sp>
    <dsp:sp modelId="{10603CD1-0408-934A-BA40-0F71C0F5A29D}">
      <dsp:nvSpPr>
        <dsp:cNvPr id="0" name=""/>
        <dsp:cNvSpPr/>
      </dsp:nvSpPr>
      <dsp:spPr>
        <a:xfrm>
          <a:off x="572176" y="1095288"/>
          <a:ext cx="2298553" cy="1040864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baseline="0" dirty="0" smtClean="0"/>
            <a:t>Industry trends</a:t>
          </a:r>
          <a:endParaRPr lang="en-US" sz="1600" b="1" kern="1200" dirty="0"/>
        </a:p>
      </dsp:txBody>
      <dsp:txXfrm>
        <a:off x="572176" y="1095288"/>
        <a:ext cx="2298553" cy="1040864"/>
      </dsp:txXfrm>
    </dsp:sp>
    <dsp:sp modelId="{F0035431-09F9-8240-8B30-359B0F40CA31}">
      <dsp:nvSpPr>
        <dsp:cNvPr id="0" name=""/>
        <dsp:cNvSpPr/>
      </dsp:nvSpPr>
      <dsp:spPr>
        <a:xfrm rot="5400000">
          <a:off x="5514745" y="-351733"/>
          <a:ext cx="832691" cy="6120722"/>
        </a:xfrm>
        <a:prstGeom prst="round2SameRect">
          <a:avLst/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Growing complexity in infrastructure, platforms and applications. 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More automation in orchestration, deployment, and operation</a:t>
          </a:r>
          <a:endParaRPr lang="en-US" sz="1200" kern="1200" dirty="0">
            <a:solidFill>
              <a:schemeClr val="bg1"/>
            </a:solidFill>
          </a:endParaRPr>
        </a:p>
      </dsp:txBody>
      <dsp:txXfrm rot="5400000">
        <a:off x="5514745" y="-351733"/>
        <a:ext cx="832691" cy="6120722"/>
      </dsp:txXfrm>
    </dsp:sp>
    <dsp:sp modelId="{DA96D137-7FF4-B640-970E-E2D18EB74741}">
      <dsp:nvSpPr>
        <dsp:cNvPr id="0" name=""/>
        <dsp:cNvSpPr/>
      </dsp:nvSpPr>
      <dsp:spPr>
        <a:xfrm>
          <a:off x="572176" y="2188195"/>
          <a:ext cx="2298553" cy="1040864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baseline="0" dirty="0" smtClean="0"/>
            <a:t>Tech trends</a:t>
          </a:r>
          <a:endParaRPr lang="en-US" sz="1600" b="1" kern="1200" dirty="0"/>
        </a:p>
      </dsp:txBody>
      <dsp:txXfrm>
        <a:off x="572176" y="2188195"/>
        <a:ext cx="2298553" cy="1040864"/>
      </dsp:txXfrm>
    </dsp:sp>
    <dsp:sp modelId="{B7F546C7-11FE-C54E-9270-8E228783F02C}">
      <dsp:nvSpPr>
        <dsp:cNvPr id="0" name=""/>
        <dsp:cNvSpPr/>
      </dsp:nvSpPr>
      <dsp:spPr>
        <a:xfrm rot="5400000">
          <a:off x="5514745" y="741174"/>
          <a:ext cx="832691" cy="6120722"/>
        </a:xfrm>
        <a:prstGeom prst="round2SameRect">
          <a:avLst/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Lenovo </a:t>
          </a:r>
          <a:r>
            <a:rPr lang="en-US" sz="1200" kern="1200" dirty="0" err="1" smtClean="0">
              <a:solidFill>
                <a:schemeClr val="bg1"/>
              </a:solidFill>
            </a:rPr>
            <a:t>ThinkAgile</a:t>
          </a:r>
          <a:r>
            <a:rPr lang="en-US" sz="1200" kern="1200" dirty="0" smtClean="0">
              <a:solidFill>
                <a:schemeClr val="bg1"/>
              </a:solidFill>
            </a:rPr>
            <a:t> and Cloud solutions need </a:t>
          </a:r>
          <a:r>
            <a:rPr lang="en-US" sz="1200" kern="1200" dirty="0" err="1" smtClean="0">
              <a:solidFill>
                <a:schemeClr val="bg1"/>
              </a:solidFill>
            </a:rPr>
            <a:t>Appstore</a:t>
          </a:r>
          <a:r>
            <a:rPr lang="en-US" sz="1200" kern="1200" dirty="0" smtClean="0">
              <a:solidFill>
                <a:schemeClr val="bg1"/>
              </a:solidFill>
            </a:rPr>
            <a:t> and deployment templates to be competitive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Solutions team needs technology to automate reference architecture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Manufacturing needs tools to efficiently produce integrated infra</a:t>
          </a:r>
          <a:endParaRPr lang="en-US" sz="1200" kern="1200" dirty="0">
            <a:solidFill>
              <a:schemeClr val="bg1"/>
            </a:solidFill>
          </a:endParaRPr>
        </a:p>
      </dsp:txBody>
      <dsp:txXfrm rot="5400000">
        <a:off x="5514745" y="741174"/>
        <a:ext cx="832691" cy="6120722"/>
      </dsp:txXfrm>
    </dsp:sp>
    <dsp:sp modelId="{F7E3E959-BE41-4A47-941E-04AE7C4D5201}">
      <dsp:nvSpPr>
        <dsp:cNvPr id="0" name=""/>
        <dsp:cNvSpPr/>
      </dsp:nvSpPr>
      <dsp:spPr>
        <a:xfrm>
          <a:off x="572176" y="3281103"/>
          <a:ext cx="2298553" cy="1040864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BU needs</a:t>
          </a:r>
          <a:endParaRPr lang="en-US" sz="1600" b="1" kern="1200" dirty="0"/>
        </a:p>
      </dsp:txBody>
      <dsp:txXfrm>
        <a:off x="572176" y="3281103"/>
        <a:ext cx="2298553" cy="1040864"/>
      </dsp:txXfrm>
    </dsp:sp>
    <dsp:sp modelId="{C94562C1-CE4B-6E49-AA9E-7ECD4A0106A1}">
      <dsp:nvSpPr>
        <dsp:cNvPr id="0" name=""/>
        <dsp:cNvSpPr/>
      </dsp:nvSpPr>
      <dsp:spPr>
        <a:xfrm rot="5400000">
          <a:off x="5514745" y="1834081"/>
          <a:ext cx="832691" cy="6120722"/>
        </a:xfrm>
        <a:prstGeom prst="round2SameRect">
          <a:avLst/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i="0" kern="1200" dirty="0" smtClean="0">
              <a:solidFill>
                <a:schemeClr val="bg1"/>
              </a:solidFill>
              <a:ea typeface="+mn-ea"/>
            </a:rPr>
            <a:t>Lenovo has a wide range of Cloud infrastructure solutions. A Workload Solution Store will make the portfolio easier to extend, develop, and maintain a competitive edge</a:t>
          </a:r>
          <a:endParaRPr lang="en-US" sz="1200" i="0" kern="1200" dirty="0">
            <a:solidFill>
              <a:schemeClr val="bg1"/>
            </a:solidFill>
          </a:endParaRPr>
        </a:p>
      </dsp:txBody>
      <dsp:txXfrm rot="5400000">
        <a:off x="5514745" y="1834081"/>
        <a:ext cx="832691" cy="6120722"/>
      </dsp:txXfrm>
    </dsp:sp>
    <dsp:sp modelId="{476A9CCE-A4CF-F24A-919E-33534B653C94}">
      <dsp:nvSpPr>
        <dsp:cNvPr id="0" name=""/>
        <dsp:cNvSpPr/>
      </dsp:nvSpPr>
      <dsp:spPr>
        <a:xfrm>
          <a:off x="572176" y="4374010"/>
          <a:ext cx="2298553" cy="1040864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Lenovo strength</a:t>
          </a:r>
          <a:endParaRPr lang="en-US" sz="1600" b="1" kern="1200" dirty="0"/>
        </a:p>
      </dsp:txBody>
      <dsp:txXfrm>
        <a:off x="572176" y="4374010"/>
        <a:ext cx="2298553" cy="104086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D16E96-62D8-4B3B-9ACB-9F3A1863C479}">
      <dsp:nvSpPr>
        <dsp:cNvPr id="0" name=""/>
        <dsp:cNvSpPr/>
      </dsp:nvSpPr>
      <dsp:spPr>
        <a:xfrm>
          <a:off x="1122954" y="1968172"/>
          <a:ext cx="4243569" cy="204389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Feng Xia		Project Lead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Rich Wellum		Scrum Lead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Xiaogang Zhou		Code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Pramodh Mallipatna	Marketing	</a:t>
          </a:r>
        </a:p>
      </dsp:txBody>
      <dsp:txXfrm>
        <a:off x="1801925" y="1968172"/>
        <a:ext cx="3564598" cy="2043897"/>
      </dsp:txXfrm>
    </dsp:sp>
    <dsp:sp modelId="{7A868213-D43B-4FB0-80A3-F0DC857A0147}">
      <dsp:nvSpPr>
        <dsp:cNvPr id="0" name=""/>
        <dsp:cNvSpPr/>
      </dsp:nvSpPr>
      <dsp:spPr>
        <a:xfrm>
          <a:off x="0" y="638783"/>
          <a:ext cx="2042876" cy="2042876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Project Team</a:t>
          </a:r>
          <a:endParaRPr lang="en-US" sz="1800" kern="1200" dirty="0"/>
        </a:p>
      </dsp:txBody>
      <dsp:txXfrm>
        <a:off x="0" y="638783"/>
        <a:ext cx="2042876" cy="2042876"/>
      </dsp:txXfrm>
    </dsp:sp>
    <dsp:sp modelId="{9DAAE8DE-56FF-4140-AF7F-48AA0B405FC5}">
      <dsp:nvSpPr>
        <dsp:cNvPr id="0" name=""/>
        <dsp:cNvSpPr/>
      </dsp:nvSpPr>
      <dsp:spPr>
        <a:xfrm>
          <a:off x="6682378" y="1966332"/>
          <a:ext cx="3993289" cy="2043897"/>
        </a:xfrm>
        <a:prstGeom prst="rect">
          <a:avLst/>
        </a:prstGeom>
        <a:solidFill>
          <a:schemeClr val="accent5">
            <a:tint val="40000"/>
            <a:alpha val="90000"/>
            <a:hueOff val="-5322058"/>
            <a:satOff val="-25169"/>
            <a:lumOff val="-216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22058"/>
              <a:satOff val="-25169"/>
              <a:lumOff val="-2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Sponsor: 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xClarity</a:t>
          </a:r>
          <a:endParaRPr lang="en-US" altLang="zh-CN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ThinkAgile</a:t>
          </a:r>
          <a:r>
            <a:rPr lang="en-US" altLang="zh-CN" sz="1400" kern="1200" dirty="0" smtClean="0"/>
            <a:t> Team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Lenovo IT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STIC</a:t>
          </a:r>
          <a:endParaRPr lang="en-US" sz="1400" kern="1200" dirty="0"/>
        </a:p>
      </dsp:txBody>
      <dsp:txXfrm>
        <a:off x="7321304" y="1966332"/>
        <a:ext cx="3354363" cy="2043897"/>
      </dsp:txXfrm>
    </dsp:sp>
    <dsp:sp modelId="{713FD35F-8697-49C9-AAD1-E2B6FFF3A5E8}">
      <dsp:nvSpPr>
        <dsp:cNvPr id="0" name=""/>
        <dsp:cNvSpPr/>
      </dsp:nvSpPr>
      <dsp:spPr>
        <a:xfrm>
          <a:off x="5591219" y="679109"/>
          <a:ext cx="2014807" cy="1931560"/>
        </a:xfrm>
        <a:prstGeom prst="ellipse">
          <a:avLst/>
        </a:prstGeom>
        <a:solidFill>
          <a:schemeClr val="accent5">
            <a:hueOff val="-5352578"/>
            <a:satOff val="-22999"/>
            <a:lumOff val="-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Stakeholders</a:t>
          </a:r>
          <a:endParaRPr lang="en-US" sz="1800" kern="1200" dirty="0"/>
        </a:p>
      </dsp:txBody>
      <dsp:txXfrm>
        <a:off x="5591219" y="679109"/>
        <a:ext cx="2014807" cy="193156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468804-AF0E-46C9-82DA-81756A2C2AF0}">
      <dsp:nvSpPr>
        <dsp:cNvPr id="0" name=""/>
        <dsp:cNvSpPr/>
      </dsp:nvSpPr>
      <dsp:spPr>
        <a:xfrm rot="21300000">
          <a:off x="21519" y="1562583"/>
          <a:ext cx="6969420" cy="798103"/>
        </a:xfrm>
        <a:prstGeom prst="mathMinus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3598016-8A2A-45AD-83C5-D6E79F9902D5}">
      <dsp:nvSpPr>
        <dsp:cNvPr id="0" name=""/>
        <dsp:cNvSpPr/>
      </dsp:nvSpPr>
      <dsp:spPr>
        <a:xfrm>
          <a:off x="841495" y="196163"/>
          <a:ext cx="2103737" cy="1569308"/>
        </a:xfrm>
        <a:prstGeom prst="down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B570-0CB1-40BE-AC2A-A5EC482A9304}">
      <dsp:nvSpPr>
        <dsp:cNvPr id="0" name=""/>
        <dsp:cNvSpPr/>
      </dsp:nvSpPr>
      <dsp:spPr>
        <a:xfrm>
          <a:off x="4076157" y="0"/>
          <a:ext cx="2243986" cy="1647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sng" kern="1200" dirty="0" smtClean="0">
              <a:solidFill>
                <a:srgbClr val="C00000"/>
              </a:solidFill>
            </a:rPr>
            <a:t>Monetize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ThinkAgile</a:t>
          </a:r>
          <a:endParaRPr lang="en-US" sz="1600" b="1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Cloud solutions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Applications</a:t>
          </a:r>
          <a:endParaRPr lang="en-US" sz="1600" b="1" kern="1200" dirty="0"/>
        </a:p>
      </dsp:txBody>
      <dsp:txXfrm>
        <a:off x="4076157" y="0"/>
        <a:ext cx="2243986" cy="1647773"/>
      </dsp:txXfrm>
    </dsp:sp>
    <dsp:sp modelId="{305054A9-DE4E-4BC3-B008-64DC0A600F5F}">
      <dsp:nvSpPr>
        <dsp:cNvPr id="0" name=""/>
        <dsp:cNvSpPr/>
      </dsp:nvSpPr>
      <dsp:spPr>
        <a:xfrm>
          <a:off x="4067226" y="2157798"/>
          <a:ext cx="2103737" cy="1569308"/>
        </a:xfrm>
        <a:prstGeom prst="upArrow">
          <a:avLst/>
        </a:prstGeom>
        <a:gradFill rotWithShape="0">
          <a:gsLst>
            <a:gs pos="0">
              <a:schemeClr val="accent3">
                <a:hueOff val="-7548713"/>
                <a:satOff val="-15321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3">
                <a:hueOff val="-7548713"/>
                <a:satOff val="-15321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3">
                <a:hueOff val="-7548713"/>
                <a:satOff val="-15321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8C9B7B-7E4B-403B-AAE4-604B8B91BC93}">
      <dsp:nvSpPr>
        <dsp:cNvPr id="0" name=""/>
        <dsp:cNvSpPr/>
      </dsp:nvSpPr>
      <dsp:spPr>
        <a:xfrm>
          <a:off x="751017" y="2275496"/>
          <a:ext cx="2243986" cy="1647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sng" kern="1200" dirty="0" smtClean="0">
              <a:solidFill>
                <a:srgbClr val="C00000"/>
              </a:solidFill>
            </a:rPr>
            <a:t>Develop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Workload Solution Store</a:t>
          </a:r>
          <a:endParaRPr lang="en-US" sz="1600" b="1" kern="1200" dirty="0"/>
        </a:p>
      </dsp:txBody>
      <dsp:txXfrm>
        <a:off x="751017" y="2275496"/>
        <a:ext cx="2243986" cy="1647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3/22/2017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Executive</a:t>
            </a:r>
            <a:r>
              <a:rPr lang="en-US" baseline="0" dirty="0" smtClean="0"/>
              <a:t> summary is first.  </a:t>
            </a:r>
          </a:p>
          <a:p>
            <a:r>
              <a:rPr lang="en-US" baseline="0" dirty="0" smtClean="0"/>
              <a:t>State the ODT recommendation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high level cover the triple constraints….1) Scope 2) Costs (P&amp;L)  3) Schedule.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Messages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provide BRIEF highlights of any key RISKS and ACTIONS.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Good place to highlight any HELP NEEDED</a:t>
            </a:r>
          </a:p>
          <a:p>
            <a:r>
              <a:rPr lang="en-US" baseline="0" dirty="0" smtClean="0">
                <a:solidFill>
                  <a:schemeClr val="accent1"/>
                </a:solidFill>
              </a:rPr>
              <a:t>Highlight funding needed (reference spend plan in backup) if you required prior to Plan Exit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270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KPI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Orchestrate deployment of 3</a:t>
            </a:r>
            <a:r>
              <a:rPr lang="en-US" sz="1600" i="0" baseline="30000" dirty="0" smtClean="0">
                <a:solidFill>
                  <a:srgbClr val="000000"/>
                </a:solidFill>
                <a:cs typeface="Arial" pitchFamily="34" charset="0"/>
              </a:rPr>
              <a:t>rd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party application on single  bare </a:t>
            </a:r>
            <a:b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metal server using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and/or Ironic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Orchestrate pre-packaged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/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Kubernetes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/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Ceph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through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and/or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Ironnic</a:t>
            </a:r>
            <a:endParaRPr lang="en-US" sz="1600" i="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Model and orchestrate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ThinkAgile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Ceph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deployment</a:t>
            </a:r>
          </a:p>
          <a:p>
            <a:endParaRPr lang="en-US" i="0" dirty="0" smtClean="0"/>
          </a:p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Resource Plan</a:t>
            </a:r>
          </a:p>
          <a:p>
            <a:pPr>
              <a:buFont typeface="Arial" pitchFamily="34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    Minimum Required:  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4 (UI/UX: 1, </a:t>
            </a:r>
            <a:r>
              <a:rPr lang="en-US" sz="1600" i="0" dirty="0" err="1" smtClean="0">
                <a:solidFill>
                  <a:srgbClr val="FF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 dev: 2, PA: 1)</a:t>
            </a:r>
          </a:p>
          <a:p>
            <a:pPr>
              <a:buFont typeface="Arial" pitchFamily="34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    Growth Plan: 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8 (UI/UX: 2, </a:t>
            </a:r>
            <a:r>
              <a:rPr lang="en-US" sz="1600" i="0" dirty="0" err="1" smtClean="0">
                <a:solidFill>
                  <a:srgbClr val="FF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 dev: 4, PA: 2)</a:t>
            </a:r>
            <a:endParaRPr lang="en-US" sz="2000" i="0" dirty="0" smtClean="0">
              <a:solidFill>
                <a:srgbClr val="000000"/>
              </a:solidFill>
            </a:endParaRPr>
          </a:p>
          <a:p>
            <a:endParaRPr lang="en-US" i="0" dirty="0" smtClean="0"/>
          </a:p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Gap/Dependency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functionality and API availability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STIC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Cloud frontend readiness and integration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Orchestration technology vendor built-in dependencies</a:t>
            </a:r>
            <a:endParaRPr lang="en-US" sz="1600" i="0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a. Use one sentence to clarify the project vision, target or objective.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b. Specify the project deliverables form (such as product, prototype, patent, etc ).</a:t>
            </a:r>
          </a:p>
          <a:p>
            <a:pPr lvl="0"/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c. Attach </a:t>
            </a:r>
            <a:r>
              <a:rPr lang="en-US" altLang="zh-CN" sz="1600" dirty="0" smtClean="0">
                <a:ea typeface="宋体" charset="-122"/>
              </a:rPr>
              <a:t>the report to </a:t>
            </a:r>
            <a:r>
              <a:rPr lang="en-US" sz="1600" dirty="0" smtClean="0"/>
              <a:t>illustrate the project value based on tech or industry scan.</a:t>
            </a:r>
            <a:endParaRPr lang="en-US" altLang="zh-CN" sz="1600" dirty="0" smtClean="0">
              <a:ea typeface="宋体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d. Answer why Lenovo can achieve innovation leadership through the project implementation.</a:t>
            </a:r>
          </a:p>
          <a:p>
            <a:endParaRPr lang="en-US" altLang="zh-CN" sz="1600" dirty="0" smtClean="0">
              <a:solidFill>
                <a:srgbClr val="000000"/>
              </a:solidFill>
              <a:ea typeface="宋体" charset="-122"/>
            </a:endParaRP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Deep Dive Agenda: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motivation</a:t>
            </a:r>
          </a:p>
          <a:p>
            <a:pPr lvl="0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deliverable</a:t>
            </a:r>
          </a:p>
          <a:p>
            <a:pPr lvl="0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technology</a:t>
            </a:r>
          </a:p>
          <a:p>
            <a:pPr lvl="0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differentiation</a:t>
            </a:r>
          </a:p>
          <a:p>
            <a:pPr lvl="0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 sponsorship</a:t>
            </a: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8D8F8E"/>
                </a:solidFill>
                <a:latin typeface="Arial"/>
              </a:rPr>
              <a:t>2011 LENOVO CONFIDENTIAL. All rights reserved.</a:t>
            </a:r>
            <a:endParaRPr lang="en-US" dirty="0">
              <a:solidFill>
                <a:srgbClr val="8D8F8E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477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Executive</a:t>
            </a:r>
            <a:r>
              <a:rPr lang="en-US" baseline="0" dirty="0" smtClean="0"/>
              <a:t> summary is first.  </a:t>
            </a:r>
          </a:p>
          <a:p>
            <a:r>
              <a:rPr lang="en-US" baseline="0" dirty="0" smtClean="0"/>
              <a:t>State the ODT recommendation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high level cover the triple constraints….1) Scope 2) Costs (P&amp;L)  3) Schedule.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Messages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provide BRIEF highlights of any key RISKS and ACTIONS.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Good place to highlight any HELP NEEDED</a:t>
            </a:r>
          </a:p>
          <a:p>
            <a:r>
              <a:rPr lang="en-US" baseline="0" dirty="0" smtClean="0">
                <a:solidFill>
                  <a:schemeClr val="accent1"/>
                </a:solidFill>
              </a:rPr>
              <a:t>Highlight funding needed (reference spend plan in backup) if you required prior to Plan Exit</a:t>
            </a:r>
          </a:p>
          <a:p>
            <a:pPr marL="0" marR="0" indent="0" algn="l" defTabSz="12176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a. Use one sentence to clarify the project vision, target or objective.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b. Specify the project deliverables form (such as product, prototype, patent, etc ).</a:t>
            </a:r>
          </a:p>
          <a:p>
            <a:pPr lvl="0"/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c. Attach </a:t>
            </a:r>
            <a:r>
              <a:rPr lang="en-US" altLang="zh-CN" sz="1600" dirty="0" smtClean="0">
                <a:ea typeface="宋体" charset="-122"/>
              </a:rPr>
              <a:t>the report to </a:t>
            </a:r>
            <a:r>
              <a:rPr lang="en-US" sz="1600" dirty="0" smtClean="0"/>
              <a:t>illustrate the project value based on tech or industry scan.</a:t>
            </a:r>
            <a:endParaRPr lang="en-US" altLang="zh-CN" sz="1600" dirty="0" smtClean="0">
              <a:ea typeface="宋体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d. Answer why Lenovo can achieve innovation leadership through the project implementation.</a:t>
            </a:r>
          </a:p>
          <a:p>
            <a:endParaRPr lang="en-US" altLang="zh-CN" sz="1600" dirty="0" smtClean="0">
              <a:solidFill>
                <a:srgbClr val="000000"/>
              </a:solidFill>
              <a:ea typeface="宋体" charset="-122"/>
            </a:endParaRP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a. Use one sentence to clarify the project vision, target or objective.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b. Specify the project deliverables form (such as product, prototype, patent, etc ).</a:t>
            </a:r>
          </a:p>
          <a:p>
            <a:pPr lvl="0"/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c. Attach </a:t>
            </a:r>
            <a:r>
              <a:rPr lang="en-US" altLang="zh-CN" sz="1600" dirty="0" smtClean="0">
                <a:ea typeface="宋体" charset="-122"/>
              </a:rPr>
              <a:t>the report to </a:t>
            </a:r>
            <a:r>
              <a:rPr lang="en-US" sz="1600" dirty="0" smtClean="0"/>
              <a:t>illustrate the project value based on tech or industry scan.</a:t>
            </a:r>
            <a:endParaRPr lang="en-US" altLang="zh-CN" sz="1600" dirty="0" smtClean="0">
              <a:ea typeface="宋体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d. Answer why Lenovo can achieve innovation leadership through the project implementation.</a:t>
            </a:r>
          </a:p>
          <a:p>
            <a:endParaRPr lang="en-US" altLang="zh-CN" sz="1600" dirty="0" smtClean="0">
              <a:solidFill>
                <a:srgbClr val="000000"/>
              </a:solidFill>
              <a:ea typeface="宋体" charset="-122"/>
            </a:endParaRP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a. Use one sentence to clarify the project vision, target or objective.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b. Specify the project deliverables form (such as product, prototype, patent, etc ).</a:t>
            </a:r>
          </a:p>
          <a:p>
            <a:pPr lvl="0"/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c. Attach </a:t>
            </a:r>
            <a:r>
              <a:rPr lang="en-US" altLang="zh-CN" sz="1600" dirty="0" smtClean="0">
                <a:ea typeface="宋体" charset="-122"/>
              </a:rPr>
              <a:t>the report to </a:t>
            </a:r>
            <a:r>
              <a:rPr lang="en-US" sz="1600" dirty="0" smtClean="0"/>
              <a:t>illustrate the project value based on tech or industry scan.</a:t>
            </a:r>
            <a:endParaRPr lang="en-US" altLang="zh-CN" sz="1600" dirty="0" smtClean="0">
              <a:ea typeface="宋体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d. Answer why Lenovo can achieve innovation leadership through the project implementation.</a:t>
            </a:r>
          </a:p>
          <a:p>
            <a:endParaRPr lang="en-US" altLang="zh-CN" sz="1600" dirty="0" smtClean="0">
              <a:solidFill>
                <a:srgbClr val="000000"/>
              </a:solidFill>
              <a:ea typeface="宋体" charset="-122"/>
            </a:endParaRP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Base layer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Interface layer defines service that can be “connected” to,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eg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. DB. Parameters are passed via interface; how to connect is determined by application, not charm.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rPr>
              <a:t>Charm layer defines “states”, “hooks”, and application logics.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a. Use one sentence to clarify the project vision, target or objective.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b. Specify the project deliverables form (such as product, prototype, patent, etc ).</a:t>
            </a:r>
          </a:p>
          <a:p>
            <a:pPr lvl="0"/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c. Attach </a:t>
            </a:r>
            <a:r>
              <a:rPr lang="en-US" altLang="zh-CN" sz="1600" dirty="0" smtClean="0">
                <a:ea typeface="宋体" charset="-122"/>
              </a:rPr>
              <a:t>the report to </a:t>
            </a:r>
            <a:r>
              <a:rPr lang="en-US" sz="1600" dirty="0" smtClean="0"/>
              <a:t>illustrate the project value based on tech or industry scan.</a:t>
            </a:r>
            <a:endParaRPr lang="en-US" altLang="zh-CN" sz="1600" dirty="0" smtClean="0">
              <a:ea typeface="宋体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ea typeface="宋体" charset="-122"/>
              </a:rPr>
              <a:t>d. Answer why Lenovo can achieve innovation leadership through the project implementation.</a:t>
            </a:r>
          </a:p>
          <a:p>
            <a:endParaRPr lang="en-US" altLang="zh-CN" sz="1600" dirty="0" smtClean="0">
              <a:solidFill>
                <a:srgbClr val="000000"/>
              </a:solidFill>
              <a:ea typeface="宋体" charset="-122"/>
            </a:endParaRPr>
          </a:p>
          <a:p>
            <a:endParaRPr lang="zh-CN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2011 LENOVO CONFIDENTIAL.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70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KPI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Orchestrate deployment of 3</a:t>
            </a:r>
            <a:r>
              <a:rPr lang="en-US" sz="1600" i="0" baseline="30000" dirty="0" smtClean="0">
                <a:solidFill>
                  <a:srgbClr val="000000"/>
                </a:solidFill>
                <a:cs typeface="Arial" pitchFamily="34" charset="0"/>
              </a:rPr>
              <a:t>rd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party application on single  bare </a:t>
            </a:r>
            <a:b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metal server using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and/or Ironic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Orchestrate pre-packaged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/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Kubernetes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/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Ceph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through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and/or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Ironnic</a:t>
            </a:r>
            <a:endParaRPr lang="en-US" sz="1600" i="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Model and orchestrate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ThinkAgile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Ceph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deployment</a:t>
            </a:r>
          </a:p>
          <a:p>
            <a:endParaRPr lang="en-US" i="0" dirty="0" smtClean="0"/>
          </a:p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Resource Plan</a:t>
            </a:r>
          </a:p>
          <a:p>
            <a:pPr>
              <a:buFont typeface="Arial" pitchFamily="34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    Minimum Required:  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4 (UI/UX: 1, </a:t>
            </a:r>
            <a:r>
              <a:rPr lang="en-US" sz="1600" i="0" dirty="0" err="1" smtClean="0">
                <a:solidFill>
                  <a:srgbClr val="FF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 dev: 2, PA: 1)</a:t>
            </a:r>
          </a:p>
          <a:p>
            <a:pPr>
              <a:buFont typeface="Arial" pitchFamily="34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    Growth Plan: 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8 (UI/UX: 2, </a:t>
            </a:r>
            <a:r>
              <a:rPr lang="en-US" sz="1600" i="0" dirty="0" err="1" smtClean="0">
                <a:solidFill>
                  <a:srgbClr val="FF0000"/>
                </a:solidFill>
                <a:cs typeface="Arial" pitchFamily="34" charset="0"/>
              </a:rPr>
              <a:t>OpenStack</a:t>
            </a:r>
            <a:r>
              <a:rPr lang="en-US" sz="1600" i="0" dirty="0" smtClean="0">
                <a:solidFill>
                  <a:srgbClr val="FF0000"/>
                </a:solidFill>
                <a:cs typeface="Arial" pitchFamily="34" charset="0"/>
              </a:rPr>
              <a:t> dev: 4, PA: 2)</a:t>
            </a:r>
            <a:endParaRPr lang="en-US" sz="2000" i="0" dirty="0" smtClean="0">
              <a:solidFill>
                <a:srgbClr val="000000"/>
              </a:solidFill>
            </a:endParaRPr>
          </a:p>
          <a:p>
            <a:endParaRPr lang="en-US" i="0" dirty="0" smtClean="0"/>
          </a:p>
          <a:p>
            <a:r>
              <a:rPr lang="en-US" sz="2000" i="0" dirty="0" smtClean="0">
                <a:solidFill>
                  <a:srgbClr val="000000"/>
                </a:solidFill>
                <a:cs typeface="Arial" pitchFamily="34" charset="0"/>
              </a:rPr>
              <a:t>Gap/Dependency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functionality and API availability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STIC </a:t>
            </a:r>
            <a:r>
              <a:rPr lang="en-US" sz="1600" i="0" dirty="0" err="1" smtClean="0">
                <a:solidFill>
                  <a:srgbClr val="000000"/>
                </a:solidFill>
                <a:cs typeface="Arial" pitchFamily="34" charset="0"/>
              </a:rPr>
              <a:t>XClarity</a:t>
            </a: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 Cloud frontend readiness and integration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cs typeface="Arial" pitchFamily="34" charset="0"/>
              </a:rPr>
              <a:t>Orchestration technology vendor built-in dependencies</a:t>
            </a:r>
            <a:endParaRPr lang="en-US" sz="1600" i="0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3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6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77" name="Oval 7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08" y="274321"/>
            <a:ext cx="11066283" cy="51814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44768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itchFamily="34" charset="0"/>
              </a:rPr>
              <a:t>2016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95" r:id="rId15"/>
    <p:sldLayoutId id="2147483694" r:id="rId16"/>
    <p:sldLayoutId id="2147483697" r:id="rId17"/>
    <p:sldLayoutId id="2147483698" r:id="rId18"/>
    <p:sldLayoutId id="2147483699" r:id="rId19"/>
    <p:sldLayoutId id="2147483700" r:id="rId20"/>
    <p:sldLayoutId id="2147483681" r:id="rId21"/>
    <p:sldLayoutId id="2147483682" r:id="rId22"/>
    <p:sldLayoutId id="2147483657" r:id="rId23"/>
    <p:sldLayoutId id="2147483676" r:id="rId24"/>
    <p:sldLayoutId id="2147483680" r:id="rId25"/>
    <p:sldLayoutId id="2147483659" r:id="rId26"/>
    <p:sldLayoutId id="2147483675" r:id="rId27"/>
    <p:sldLayoutId id="2147483668" r:id="rId28"/>
    <p:sldLayoutId id="2147483701" r:id="rId29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jucharms.com/docs/stable/reference-charm-hook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google.com/url?sa=i&amp;rct=j&amp;q=&amp;esrc=s&amp;source=images&amp;cd=&amp;cad=rja&amp;uact=8&amp;ved=0ahUKEwiqqNuC1r3QAhXBRyYKHWnYDn0QjRwIBw&amp;url=https://svn.apache.org/repos/asf/kafka/site/logos/originals/png/&amp;bvm=bv.139250283,bs.1,d.eWE&amp;psig=AFQjCNE4X3kOdUQQg4EbbQXtKiLBTM4bfg&amp;ust=1479949055175587" TargetMode="Externa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9" Type="http://schemas.openxmlformats.org/officeDocument/2006/relationships/image" Target="../media/image82.png"/><Relationship Id="rId3" Type="http://schemas.openxmlformats.org/officeDocument/2006/relationships/image" Target="../media/image63.png"/><Relationship Id="rId21" Type="http://schemas.openxmlformats.org/officeDocument/2006/relationships/hyperlink" Target="https://www.google.com/url?sa=i&amp;rct=j&amp;q=&amp;esrc=s&amp;source=images&amp;cd=&amp;cad=rja&amp;uact=8&amp;ved=0ahUKEwi2y5qG2b3QAhUFfiYKHYa1DRAQjRwIBw&amp;url=https://en.wikipedia.org/wiki/File:Apache-Mesos-logo.jpg&amp;psig=AFQjCNE2KTJKgwb5DWKytjrrEZG6a-LSEQ&amp;ust=1479949869653076" TargetMode="External"/><Relationship Id="rId34" Type="http://schemas.openxmlformats.org/officeDocument/2006/relationships/hyperlink" Target="https://www.google.com/url?sa=i&amp;rct=j&amp;q=&amp;esrc=s&amp;source=images&amp;cd=&amp;cad=rja&amp;uact=8&amp;ved=0ahUKEwjYnuu_1r3QAhVF5yYKHeItCnQQjRwIBw&amp;url=https://en.wikipedia.org/wiki/Apache_Cassandra&amp;bvm=bv.139250283,bs.1,d.eWE&amp;psig=AFQjCNFrRHRFapAiFxBU-uUJv-1Tmtsycg&amp;ust=1479949184858994" TargetMode="External"/><Relationship Id="rId42" Type="http://schemas.openxmlformats.org/officeDocument/2006/relationships/hyperlink" Target="https://www.google.com/url?sa=i&amp;rct=j&amp;q=&amp;esrc=s&amp;source=images&amp;cd=&amp;cad=rja&amp;uact=8&amp;ved=0ahUKEwifiPa02r3QAhWGKCYKHdlzAH0QjRwIBw&amp;url=https://commons.wikimedia.org/wiki/File:Ansible_Logo.png&amp;bvm=bv.139782543,d.eWE&amp;psig=AFQjCNEij9xJQwLTV7fLM1-IEULs1VIGHw&amp;ust=1479950239180836" TargetMode="External"/><Relationship Id="rId47" Type="http://schemas.openxmlformats.org/officeDocument/2006/relationships/image" Target="../media/image86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hyperlink" Target="https://www.google.com/url?sa=i&amp;rct=j&amp;q=&amp;esrc=s&amp;source=images&amp;cd=&amp;cad=rja&amp;uact=8&amp;ved=0ahUKEwj6wJD1173QAhXEPCYKHTPqBLIQjRwIBw&amp;url=https://commons.wikimedia.org/wiki/File:Hadoop_logo.svg&amp;bvm=bv.139782543,d.eWE&amp;psig=AFQjCNFj3PYuccmkleU82rH_lmjMWzBMpA&amp;ust=1479949568288093" TargetMode="External"/><Relationship Id="rId25" Type="http://schemas.openxmlformats.org/officeDocument/2006/relationships/hyperlink" Target="http://www.google.com/url?sa=i&amp;rct=j&amp;q=&amp;esrc=s&amp;source=images&amp;cd=&amp;cad=rja&amp;uact=8&amp;ved=0ahUKEwi8k8K92b3QAhUKJCYKHa4bB2UQjRwIBw&amp;url=http://techfieldday.com/companies/docker/&amp;bvm=bv.139782543,d.eWE&amp;psig=AFQjCNEjDGTM4CqAlUO4pJgJPq1J09O8Sw&amp;ust=1479949989422999" TargetMode="External"/><Relationship Id="rId33" Type="http://schemas.openxmlformats.org/officeDocument/2006/relationships/image" Target="../media/image79.png"/><Relationship Id="rId38" Type="http://schemas.openxmlformats.org/officeDocument/2006/relationships/hyperlink" Target="http://www.google.com/url?sa=i&amp;rct=j&amp;q=&amp;esrc=s&amp;source=images&amp;cd=&amp;cad=rja&amp;uact=8&amp;ved=0ahUKEwjcmsai173QAhWCOSYKHSWqBj0QjRwIBw&amp;url=http://hbase.apache.org/&amp;bvm=bv.139782543,d.eWE&amp;psig=AFQjCNF4JftCFoiXphgAO8Q2nX-3mQewxQ&amp;ust=1479949366393390" TargetMode="External"/><Relationship Id="rId46" Type="http://schemas.openxmlformats.org/officeDocument/2006/relationships/hyperlink" Target="http://www.google.com/url?sa=i&amp;rct=j&amp;q=&amp;esrc=s&amp;source=images&amp;cd=&amp;cad=rja&amp;uact=8&amp;ved=0ahUKEwjMtO-C-b3QAhWBaSYKHSjCCmkQjRwIBw&amp;url=http://decisionlab.io/&amp;bvm=bv.139782543,d.eWE&amp;psig=AFQjCNGH7rsXJnbo6JB5JRn93bOel5N5cQ&amp;ust=1479958390845751" TargetMode="External"/><Relationship Id="rId2" Type="http://schemas.openxmlformats.org/officeDocument/2006/relationships/hyperlink" Target="http://www.google.com/url?sa=i&amp;rct=j&amp;q=&amp;esrc=s&amp;source=images&amp;cd=&amp;cad=rja&amp;uact=8&amp;ved=0ahUKEwjEz-uM3L3QAhWFyyYKHQs7Dm4QjRwIBw&amp;url=http://www.douglaspasqua.com/&amp;bvm=bv.139782543,d.eWE&amp;psig=AFQjCNHiHmi6HKRAMqCD6C22c90gM06I2Q&amp;ust=1479950687305297" TargetMode="External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hyperlink" Target="https://www.google.com/url?sa=i&amp;rct=j&amp;q=&amp;esrc=s&amp;source=images&amp;cd=&amp;cad=rja&amp;uact=8&amp;ved=0ahUKEwjE27jh273QAhXC7iYKHWYjDtEQjRwIBw&amp;url=https://commons.wikimedia.org/wiki/File:Vmware.svg&amp;bvm=bv.139782543,d.eWE&amp;psig=AFQjCNGTPBTWYGg7sqXyzzSp1I1m5MSScg&amp;ust=1479950593095340" TargetMode="External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url?sa=i&amp;rct=j&amp;q=&amp;esrc=s&amp;source=images&amp;cd=&amp;cad=rja&amp;uact=8&amp;ved=0ahUKEwjK9qGy3r3QAhVFQSYKHdPKD84QjRwIBw&amp;url=https://baymcp.com/cloud-services/&amp;bvm=bv.139782543,d.eWE&amp;psig=AFQjCNE3OvWqurgJXLGp5xnxzftX7ZeUWQ&amp;ust=1479951305276208" TargetMode="External"/><Relationship Id="rId11" Type="http://schemas.openxmlformats.org/officeDocument/2006/relationships/hyperlink" Target="https://www.google.com/url?sa=i&amp;rct=j&amp;q=&amp;esrc=s&amp;source=images&amp;cd=&amp;cad=rja&amp;uact=8&amp;ved=0ahUKEwiWl_np1b3QAhXJ6SYKHar7Cl4QjRwIBw&amp;url=https://andypiper.co.uk/tag/messaging/&amp;bvm=bv.139250283,bs.1,d.eWE&amp;psig=AFQjCNHzRAjTaYyKpj4YX03mlclmIEgYZg&amp;ust=1479948977981355" TargetMode="External"/><Relationship Id="rId24" Type="http://schemas.openxmlformats.org/officeDocument/2006/relationships/image" Target="../media/image74.png"/><Relationship Id="rId32" Type="http://schemas.openxmlformats.org/officeDocument/2006/relationships/hyperlink" Target="http://www.google.com/url?sa=i&amp;rct=j&amp;q=&amp;esrc=s&amp;source=images&amp;cd=&amp;cad=rja&amp;uact=8&amp;ved=0ahUKEwiW49ik-L3QAhVGLyYKHel3DqQQjRwIBw&amp;url=http://zappysys.com/&amp;bvm=bv.139782543,d.eWE&amp;psig=AFQjCNG43LbmbfyyR7TruLkw0HiyF4-GAg&amp;ust=1479958234574195" TargetMode="External"/><Relationship Id="rId37" Type="http://schemas.openxmlformats.org/officeDocument/2006/relationships/image" Target="../media/image81.png"/><Relationship Id="rId40" Type="http://schemas.openxmlformats.org/officeDocument/2006/relationships/hyperlink" Target="https://www.google.com/url?sa=i&amp;rct=j&amp;q=&amp;esrc=s&amp;source=images&amp;cd=&amp;cad=rja&amp;uact=8&amp;ved=0ahUKEwiR867J-L3QAhWCNSYKHXQrCrcQjRwIBw&amp;url=https://en.wikipedia.org/wiki/File:MongoDB-Logo.svg&amp;bvm=bv.139782543,d.eWE&amp;psig=AFQjCNGJs1bHfjZDCg2oWn55nqzcLeWteQ&amp;ust=1479958320545473" TargetMode="External"/><Relationship Id="rId45" Type="http://schemas.openxmlformats.org/officeDocument/2006/relationships/image" Target="../media/image85.png"/><Relationship Id="rId5" Type="http://schemas.openxmlformats.org/officeDocument/2006/relationships/image" Target="../media/image64.png"/><Relationship Id="rId15" Type="http://schemas.openxmlformats.org/officeDocument/2006/relationships/hyperlink" Target="https://www.google.com/url?sa=i&amp;rct=j&amp;q=&amp;esrc=s&amp;source=images&amp;cd=&amp;cad=rja&amp;uact=8&amp;ved=0ahUKEwi9ofjq173QAhUJ8CYKHVOtDncQjRwIBw&amp;url=https://en.wikipedia.org/wiki/Apache_Spark&amp;bvm=bv.139782543,d.eWE&amp;psig=AFQjCNHRo6AOi00oIGBuWEkl5CBrtYRpgg&amp;ust=1479949547175806" TargetMode="External"/><Relationship Id="rId23" Type="http://schemas.openxmlformats.org/officeDocument/2006/relationships/hyperlink" Target="https://www.google.com/url?sa=i&amp;rct=j&amp;q=&amp;esrc=s&amp;source=images&amp;cd=&amp;cad=rja&amp;uact=8&amp;ved=0ahUKEwiM7OqZ2b3QAhWDLSYKHW12BWYQjRwIBw&amp;url=https://twitter.com/kelseyhightower/status/495370747716456448&amp;bvm=bv.139782543,d.eWE&amp;psig=AFQjCNGus9lhjqNQKOx5Q2Wi8v0YjnTzLw&amp;ust=1479949911376760" TargetMode="External"/><Relationship Id="rId28" Type="http://schemas.openxmlformats.org/officeDocument/2006/relationships/image" Target="../media/image76.jpeg"/><Relationship Id="rId36" Type="http://schemas.openxmlformats.org/officeDocument/2006/relationships/hyperlink" Target="https://www.google.com/url?sa=i&amp;rct=j&amp;q=&amp;esrc=s&amp;source=images&amp;cd=&amp;cad=rja&amp;uact=8&amp;ved=0ahUKEwiqoNfm1r3QAhWJ2yYKHfeqBDsQjRwIBw&amp;url=https://en.wikipedia.org/wiki/File:CouchDB.svg&amp;bvm=bv.139782543,d.eWE&amp;psig=AFQjCNHOyQ6Did9AdiPdg-L9Rw4LrR53bw&amp;ust=1479949265934782" TargetMode="External"/><Relationship Id="rId49" Type="http://schemas.openxmlformats.org/officeDocument/2006/relationships/image" Target="../media/image87.png"/><Relationship Id="rId10" Type="http://schemas.openxmlformats.org/officeDocument/2006/relationships/image" Target="../media/image67.png"/><Relationship Id="rId19" Type="http://schemas.openxmlformats.org/officeDocument/2006/relationships/hyperlink" Target="http://www.google.com/url?sa=i&amp;rct=j&amp;q=&amp;esrc=s&amp;source=images&amp;cd=&amp;cad=rja&amp;uact=8&amp;ved=0ahUKEwj5y76O2L3QAhXDbSYKHWXfDzIQjRwIBw&amp;url=http://storm.apache.org/&amp;bvm=bv.139782543,d.eWE&amp;psig=AFQjCNGUEUimSoQ_Vh9PWunYVyK-WsqB9w&amp;ust=1479949621735310" TargetMode="External"/><Relationship Id="rId31" Type="http://schemas.openxmlformats.org/officeDocument/2006/relationships/image" Target="../media/image78.png"/><Relationship Id="rId44" Type="http://schemas.openxmlformats.org/officeDocument/2006/relationships/hyperlink" Target="http://www.google.com/url?sa=i&amp;rct=j&amp;q=&amp;esrc=s&amp;source=images&amp;cd=&amp;cad=rja&amp;uact=8&amp;ved=0ahUKEwjtgZXR2r3QAhVD5yYKHSMKClAQjRwIBw&amp;url=http://www.dfiles.me/opscode-chef-logo.html&amp;bvm=bv.139782543,d.eWE&amp;psig=AFQjCNHdJgSjkDJz681RpxQdQa4BcNqL2g&amp;ust=1479950290824411" TargetMode="External"/><Relationship Id="rId4" Type="http://schemas.openxmlformats.org/officeDocument/2006/relationships/hyperlink" Target="http://www.freeiconspng.com/icons/server-icon" TargetMode="External"/><Relationship Id="rId9" Type="http://schemas.openxmlformats.org/officeDocument/2006/relationships/hyperlink" Target="https://www.google.com/url?sa=i&amp;rct=j&amp;q=&amp;esrc=s&amp;source=images&amp;cd=&amp;cad=rja&amp;uact=8&amp;ved=0ahUKEwib1dTM1b3QAhWJ6CYKHWliDGAQjRwIBw&amp;url=https://www.amqp.org/&amp;bvm=bv.139250283,bs.1,d.eWE&amp;psig=AFQjCNE-jyvSENQ5LQnJRroNcMPuvIvCAw&amp;ust=1479948943939786" TargetMode="External"/><Relationship Id="rId14" Type="http://schemas.openxmlformats.org/officeDocument/2006/relationships/image" Target="../media/image69.png"/><Relationship Id="rId22" Type="http://schemas.openxmlformats.org/officeDocument/2006/relationships/image" Target="../media/image73.jpeg"/><Relationship Id="rId27" Type="http://schemas.openxmlformats.org/officeDocument/2006/relationships/hyperlink" Target="https://www.google.com/url?sa=i&amp;rct=j&amp;q=&amp;esrc=s&amp;source=images&amp;cd=&amp;cad=rja&amp;uact=8&amp;ved=0ahUKEwjD2pXO273QAhUIJiYKHRXGCFIQjRwIBw&amp;url=https://mspoweruser.com/microsofts-q3-2016-earnings-azure-grows-120/&amp;bvm=bv.139782543,d.eWE&amp;psig=AFQjCNF6assS66sE783KLSCpNIZIYKgEGw&amp;ust=1479950523563469" TargetMode="External"/><Relationship Id="rId30" Type="http://schemas.openxmlformats.org/officeDocument/2006/relationships/image" Target="../media/image77.png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48" Type="http://schemas.openxmlformats.org/officeDocument/2006/relationships/hyperlink" Target="http://www.google.com/url?sa=i&amp;rct=j&amp;q=&amp;esrc=s&amp;source=images&amp;cd=&amp;cad=rja&amp;uact=8&amp;ved=0ahUKEwjOzfe0-b3QAhUJPCYKHao_AvAQjRwIBw&amp;url=http://www.juliandunn.net/tag/opscode/&amp;bvm=bv.139782543,d.eWE&amp;psig=AFQjCNEmuQo_grzo9vU-syUajlOynObrOQ&amp;ust=1479958533306678" TargetMode="External"/><Relationship Id="rId8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solution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3/21/2017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orchestration sequence diagram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orkload_juju_cha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945202"/>
            <a:ext cx="7210743" cy="55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324" y="1437374"/>
            <a:ext cx="410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Manager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node. One per cloud environment. Keep agent states, serve CLI request, and command agents.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324" y="975709"/>
            <a:ext cx="190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Machine-0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324" y="3621099"/>
            <a:ext cx="428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Runtime workload orchestrator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. Distributed on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each target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node.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324" y="315943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324" y="5435493"/>
            <a:ext cx="410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Workload repository. Can be both local &amp; remote.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324" y="4973828"/>
            <a:ext cx="227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Charm store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demo: </a:t>
            </a:r>
            <a:r>
              <a:rPr lang="en-US" dirty="0" smtClean="0"/>
              <a:t>a workload </a:t>
            </a:r>
            <a:r>
              <a:rPr lang="en-US" dirty="0" smtClean="0"/>
              <a:t>deployment (≈4 min)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vanilla_char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582" y="844407"/>
            <a:ext cx="11135832" cy="60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</a:t>
            </a:r>
            <a:r>
              <a:rPr lang="en-US" dirty="0" smtClean="0"/>
              <a:t>a</a:t>
            </a:r>
            <a:r>
              <a:rPr lang="en-US" dirty="0" smtClean="0"/>
              <a:t>rchitecture overview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608800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  <a:p>
            <a:pPr algn="ctr"/>
            <a:r>
              <a:rPr lang="en-US" sz="1200" dirty="0" smtClean="0"/>
              <a:t>c</a:t>
            </a:r>
            <a:r>
              <a:rPr lang="en-US" sz="1200" dirty="0" smtClean="0"/>
              <a:t>onfiguration</a:t>
            </a:r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ThinkAgile</a:t>
            </a:r>
            <a:endParaRPr lang="en-US" sz="1200" dirty="0" smtClean="0"/>
          </a:p>
        </p:txBody>
      </p:sp>
      <p:sp>
        <p:nvSpPr>
          <p:cNvPr id="108" name="Rectangle 107"/>
          <p:cNvSpPr/>
          <p:nvPr/>
        </p:nvSpPr>
        <p:spPr>
          <a:xfrm>
            <a:off x="8966823" y="1151582"/>
            <a:ext cx="1205623" cy="838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Software platform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Id. </a:t>
            </a:r>
            <a:r>
              <a:rPr lang="en-US" sz="1200" dirty="0" err="1" smtClean="0"/>
              <a:t>Openstack</a:t>
            </a:r>
            <a:endParaRPr lang="en-US" sz="1200" dirty="0" smtClean="0"/>
          </a:p>
        </p:txBody>
      </p:sp>
      <p:sp>
        <p:nvSpPr>
          <p:cNvPr id="109" name="Rectangle 108"/>
          <p:cNvSpPr/>
          <p:nvPr/>
        </p:nvSpPr>
        <p:spPr>
          <a:xfrm>
            <a:off x="10344911" y="1151582"/>
            <a:ext cx="1205623" cy="838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application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Ie</a:t>
            </a:r>
            <a:r>
              <a:rPr lang="en-US" sz="1200" dirty="0" smtClean="0"/>
              <a:t>. </a:t>
            </a:r>
            <a:r>
              <a:rPr lang="en-US" sz="1200" dirty="0" err="1" smtClean="0"/>
              <a:t>Hardoop</a:t>
            </a:r>
            <a:endParaRPr lang="en-US" sz="1200" dirty="0" smtClean="0"/>
          </a:p>
        </p:txBody>
      </p:sp>
      <p:sp>
        <p:nvSpPr>
          <p:cNvPr id="110" name="Rectangle 109"/>
          <p:cNvSpPr/>
          <p:nvPr/>
        </p:nvSpPr>
        <p:spPr>
          <a:xfrm>
            <a:off x="7527322" y="911759"/>
            <a:ext cx="4096731" cy="11962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18"/>
          <p:cNvGrpSpPr/>
          <p:nvPr/>
        </p:nvGrpSpPr>
        <p:grpSpPr>
          <a:xfrm>
            <a:off x="4651474" y="5603498"/>
            <a:ext cx="1985235" cy="659758"/>
            <a:chOff x="560776" y="3937615"/>
            <a:chExt cx="2286000" cy="1075509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76" y="3937615"/>
              <a:ext cx="2286000" cy="107550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1033148" y="4459028"/>
              <a:ext cx="1371843" cy="37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Public Cloud</a:t>
              </a:r>
            </a:p>
          </p:txBody>
        </p:sp>
      </p:grpSp>
      <p:grpSp>
        <p:nvGrpSpPr>
          <p:cNvPr id="5" name="Group 126"/>
          <p:cNvGrpSpPr/>
          <p:nvPr/>
        </p:nvGrpSpPr>
        <p:grpSpPr>
          <a:xfrm>
            <a:off x="2687136" y="5603498"/>
            <a:ext cx="1854459" cy="659758"/>
            <a:chOff x="3216771" y="5369571"/>
            <a:chExt cx="1854459" cy="659758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771" y="5369571"/>
              <a:ext cx="1854459" cy="659758"/>
            </a:xfrm>
            <a:prstGeom prst="rect">
              <a:avLst/>
            </a:prstGeom>
          </p:spPr>
        </p:pic>
        <p:sp>
          <p:nvSpPr>
            <p:cNvPr id="154" name="TextBox 15"/>
            <p:cNvSpPr txBox="1"/>
            <p:nvPr/>
          </p:nvSpPr>
          <p:spPr>
            <a:xfrm>
              <a:off x="3635259" y="5672115"/>
              <a:ext cx="1260281" cy="23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553155" y="5586575"/>
            <a:ext cx="974474" cy="687079"/>
            <a:chOff x="3117928" y="4247048"/>
            <a:chExt cx="1204690" cy="2315390"/>
          </a:xfrm>
        </p:grpSpPr>
        <p:pic>
          <p:nvPicPr>
            <p:cNvPr id="148" name="Picture 2" descr="Image result for server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7928" y="4247048"/>
              <a:ext cx="1204690" cy="1204690"/>
            </a:xfrm>
            <a:prstGeom prst="rect">
              <a:avLst/>
            </a:prstGeom>
            <a:noFill/>
          </p:spPr>
        </p:pic>
        <p:pic>
          <p:nvPicPr>
            <p:cNvPr id="149" name="Picture 4" descr="Image result for storage ic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48156" y="5263978"/>
              <a:ext cx="1121707" cy="1121707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/>
          </p:nvSpPr>
          <p:spPr>
            <a:xfrm>
              <a:off x="3173950" y="4322618"/>
              <a:ext cx="1073097" cy="20630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51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6398" y="6391800"/>
              <a:ext cx="169378" cy="169378"/>
            </a:xfrm>
            <a:prstGeom prst="rect">
              <a:avLst/>
            </a:prstGeom>
            <a:noFill/>
          </p:spPr>
        </p:pic>
        <p:pic>
          <p:nvPicPr>
            <p:cNvPr id="152" name="Picture 10" descr="Image result for gray circ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88244" y="6393060"/>
              <a:ext cx="169378" cy="169378"/>
            </a:xfrm>
            <a:prstGeom prst="rect">
              <a:avLst/>
            </a:prstGeom>
            <a:noFill/>
          </p:spPr>
        </p:pic>
      </p:grpSp>
      <p:sp>
        <p:nvSpPr>
          <p:cNvPr id="114" name="Rectangle 113"/>
          <p:cNvSpPr/>
          <p:nvPr/>
        </p:nvSpPr>
        <p:spPr>
          <a:xfrm>
            <a:off x="1464087" y="5464941"/>
            <a:ext cx="5289585" cy="904578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5" name="TextBox 114"/>
          <p:cNvSpPr txBox="1"/>
          <p:nvPr/>
        </p:nvSpPr>
        <p:spPr>
          <a:xfrm>
            <a:off x="3228710" y="490106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Platform specific instructions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16201" y="2287360"/>
            <a:ext cx="3508310" cy="557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Orchestration manager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757521" y="5646944"/>
            <a:ext cx="1579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blueprints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91996" y="297099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Baremetal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434203" y="2107993"/>
            <a:ext cx="5319469" cy="2729831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" name="Group 99"/>
          <p:cNvGrpSpPr/>
          <p:nvPr/>
        </p:nvGrpSpPr>
        <p:grpSpPr>
          <a:xfrm>
            <a:off x="1542731" y="3409489"/>
            <a:ext cx="2604304" cy="1332266"/>
            <a:chOff x="2652211" y="2889764"/>
            <a:chExt cx="2604304" cy="1332266"/>
          </a:xfrm>
        </p:grpSpPr>
        <p:sp>
          <p:nvSpPr>
            <p:cNvPr id="143" name="Rectangle 142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MaaS</a:t>
              </a:r>
              <a:endParaRPr lang="en-US" sz="1400" dirty="0" smtClean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XClarity</a:t>
              </a:r>
              <a:endParaRPr lang="en-US" sz="1400" dirty="0" smtClean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Ironic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FF0000"/>
                  </a:solidFill>
                </a:rPr>
                <a:t>ManageIQ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116" idx="2"/>
            <a:endCxn id="147" idx="0"/>
          </p:cNvCxnSpPr>
          <p:nvPr/>
        </p:nvCxnSpPr>
        <p:spPr>
          <a:xfrm rot="5400000">
            <a:off x="3129449" y="2368581"/>
            <a:ext cx="565059" cy="1516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hape 83"/>
          <p:cNvCxnSpPr>
            <a:stCxn id="145" idx="2"/>
            <a:endCxn id="150" idx="0"/>
          </p:cNvCxnSpPr>
          <p:nvPr/>
        </p:nvCxnSpPr>
        <p:spPr>
          <a:xfrm rot="5400000">
            <a:off x="2100858" y="4673382"/>
            <a:ext cx="867245" cy="10039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01"/>
          <p:cNvGrpSpPr/>
          <p:nvPr/>
        </p:nvGrpSpPr>
        <p:grpSpPr>
          <a:xfrm>
            <a:off x="4011070" y="3402036"/>
            <a:ext cx="2604304" cy="1332266"/>
            <a:chOff x="2652211" y="2889764"/>
            <a:chExt cx="2604304" cy="1332266"/>
          </a:xfrm>
        </p:grpSpPr>
        <p:sp>
          <p:nvSpPr>
            <p:cNvPr id="138" name="Rectangle 137"/>
            <p:cNvSpPr/>
            <p:nvPr/>
          </p:nvSpPr>
          <p:spPr>
            <a:xfrm>
              <a:off x="2907806" y="3621488"/>
              <a:ext cx="2221121" cy="321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Azure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811497" y="3364715"/>
              <a:ext cx="2221737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Rackspace</a:t>
              </a:r>
              <a:endParaRPr lang="en-US" sz="1400" dirty="0" smtClean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035394" y="3900772"/>
              <a:ext cx="2221121" cy="321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……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04136" y="3132095"/>
              <a:ext cx="2221737" cy="3212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Openstack</a:t>
              </a:r>
              <a:endParaRPr lang="en-US" sz="1400" dirty="0" smtClean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652211" y="2889764"/>
              <a:ext cx="2221737" cy="321258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EC2</a:t>
              </a:r>
            </a:p>
          </p:txBody>
        </p:sp>
      </p:grpSp>
      <p:cxnSp>
        <p:nvCxnSpPr>
          <p:cNvPr id="124" name="Shape 109"/>
          <p:cNvCxnSpPr>
            <a:stCxn id="116" idx="2"/>
            <a:endCxn id="142" idx="0"/>
          </p:cNvCxnSpPr>
          <p:nvPr/>
        </p:nvCxnSpPr>
        <p:spPr>
          <a:xfrm rot="16200000" flipH="1">
            <a:off x="4367344" y="2647441"/>
            <a:ext cx="557606" cy="951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21940" y="3109497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provider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6" name="Elbow Connector 125"/>
          <p:cNvCxnSpPr>
            <a:stCxn id="140" idx="2"/>
            <a:endCxn id="153" idx="0"/>
          </p:cNvCxnSpPr>
          <p:nvPr/>
        </p:nvCxnSpPr>
        <p:spPr>
          <a:xfrm rot="5400000">
            <a:off x="4124992" y="4223676"/>
            <a:ext cx="869196" cy="18904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40" idx="2"/>
            <a:endCxn id="155" idx="0"/>
          </p:cNvCxnSpPr>
          <p:nvPr/>
        </p:nvCxnSpPr>
        <p:spPr>
          <a:xfrm rot="16200000" flipH="1">
            <a:off x="5139855" y="5099261"/>
            <a:ext cx="869196" cy="1392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hape 127"/>
          <p:cNvCxnSpPr>
            <a:stCxn id="110" idx="2"/>
            <a:endCxn id="114" idx="3"/>
          </p:cNvCxnSpPr>
          <p:nvPr/>
        </p:nvCxnSpPr>
        <p:spPr>
          <a:xfrm rot="5400000">
            <a:off x="6260062" y="2601603"/>
            <a:ext cx="3809237" cy="282201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114" idx="1"/>
            <a:endCxn id="116" idx="1"/>
          </p:cNvCxnSpPr>
          <p:nvPr/>
        </p:nvCxnSpPr>
        <p:spPr>
          <a:xfrm rot="10800000" flipH="1">
            <a:off x="1464087" y="2565896"/>
            <a:ext cx="952114" cy="3351335"/>
          </a:xfrm>
          <a:prstGeom prst="bentConnector3">
            <a:avLst>
              <a:gd name="adj1" fmla="val -720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 rot="16200000">
            <a:off x="-102244" y="4015244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Node state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Application state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3816393" y="1398870"/>
            <a:ext cx="725202" cy="70912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014229" y="1151584"/>
            <a:ext cx="2340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Command to deploy a workload</a:t>
            </a:r>
          </a:p>
        </p:txBody>
      </p:sp>
      <p:cxnSp>
        <p:nvCxnSpPr>
          <p:cNvPr id="133" name="Elbow Connector 132"/>
          <p:cNvCxnSpPr>
            <a:stCxn id="110" idx="1"/>
            <a:endCxn id="116" idx="3"/>
          </p:cNvCxnSpPr>
          <p:nvPr/>
        </p:nvCxnSpPr>
        <p:spPr>
          <a:xfrm rot="10800000" flipV="1">
            <a:off x="5924512" y="1509875"/>
            <a:ext cx="1602811" cy="1056019"/>
          </a:xfrm>
          <a:prstGeom prst="bentConnector3">
            <a:avLst>
              <a:gd name="adj1" fmla="val 340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528531" y="1713298"/>
            <a:ext cx="151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metadata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44912" y="2453078"/>
            <a:ext cx="1205623" cy="83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</a:t>
            </a:r>
            <a:r>
              <a:rPr lang="en-US" sz="1200" baseline="30000" dirty="0" smtClean="0">
                <a:solidFill>
                  <a:schemeClr val="tx1"/>
                </a:solidFill>
              </a:rPr>
              <a:t>rd</a:t>
            </a:r>
            <a:r>
              <a:rPr lang="en-US" sz="1200" dirty="0" smtClean="0">
                <a:solidFill>
                  <a:schemeClr val="tx1"/>
                </a:solidFill>
              </a:rPr>
              <a:t> party software repo</a:t>
            </a:r>
          </a:p>
        </p:txBody>
      </p:sp>
      <p:cxnSp>
        <p:nvCxnSpPr>
          <p:cNvPr id="136" name="Shape 135"/>
          <p:cNvCxnSpPr>
            <a:stCxn id="135" idx="2"/>
          </p:cNvCxnSpPr>
          <p:nvPr/>
        </p:nvCxnSpPr>
        <p:spPr>
          <a:xfrm rot="5400000">
            <a:off x="7418550" y="2626915"/>
            <a:ext cx="2864297" cy="419405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757521" y="6177854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Workload software payload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441" y="91175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1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98"/>
          <p:cNvGrpSpPr/>
          <p:nvPr/>
        </p:nvGrpSpPr>
        <p:grpSpPr>
          <a:xfrm>
            <a:off x="463576" y="1176341"/>
            <a:ext cx="6762894" cy="4841687"/>
            <a:chOff x="850989" y="1102949"/>
            <a:chExt cx="4164327" cy="3373359"/>
          </a:xfrm>
        </p:grpSpPr>
        <p:sp>
          <p:nvSpPr>
            <p:cNvPr id="52" name="Rectangle 51"/>
            <p:cNvSpPr/>
            <p:nvPr/>
          </p:nvSpPr>
          <p:spPr>
            <a:xfrm>
              <a:off x="856527" y="2229047"/>
              <a:ext cx="4158788" cy="114147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0346" y="2359852"/>
              <a:ext cx="1693017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Orchestration technology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0989" y="1102949"/>
              <a:ext cx="4164326" cy="98103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0346" y="1102949"/>
              <a:ext cx="745433" cy="257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Blueprints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0990" y="3540642"/>
              <a:ext cx="4164326" cy="93566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90346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Hardware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ThinkAgile</a:t>
              </a:r>
              <a:endParaRPr lang="en-US" sz="1800" dirty="0" smtClean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1033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Platform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Openstack</a:t>
              </a:r>
              <a:endParaRPr lang="en-US" sz="1800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71720" y="1456572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User application</a:t>
              </a:r>
            </a:p>
            <a:p>
              <a:pPr algn="ctr"/>
              <a:r>
                <a:rPr lang="en-US" sz="1800" dirty="0" err="1" smtClean="0"/>
                <a:t>Ie</a:t>
              </a:r>
              <a:r>
                <a:rPr lang="en-US" sz="1800" dirty="0" smtClean="0"/>
                <a:t>. </a:t>
              </a:r>
              <a:r>
                <a:rPr lang="en-US" sz="1800" dirty="0" err="1" smtClean="0"/>
                <a:t>Hadoop</a:t>
              </a:r>
              <a:endParaRPr lang="en-US" sz="1800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90346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Description language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81033" y="275957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Orchestration runtime engine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90346" y="359380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346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033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71720" y="3855416"/>
              <a:ext cx="1205623" cy="462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410893" y="1437375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Descriptive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template that defines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workload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states, actions, interfaces, and relations.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10893" y="3170976"/>
            <a:ext cx="441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Technology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that defines terminologies, vocabulary, and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runtime engine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that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enable </a:t>
            </a:r>
            <a:r>
              <a:rPr lang="en-US" dirty="0" smtClean="0">
                <a:latin typeface="Calibri" pitchFamily="34" charset="0"/>
                <a:cs typeface="Arial" pitchFamily="34" charset="0"/>
              </a:rPr>
              <a:t>automated blueprint deployment.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10893" y="5138503"/>
            <a:ext cx="441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Arial" pitchFamily="34" charset="0"/>
              </a:rPr>
              <a:t>Host environment that supports workload requirements and scales dynamically </a:t>
            </a:r>
            <a:endParaRPr lang="en-US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410893" y="97571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10893" y="270931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Orchestration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10893" y="467683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</a:t>
            </a:r>
            <a:r>
              <a:rPr lang="en-US" dirty="0" smtClean="0"/>
              <a:t>Blueprints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549" y="3049901"/>
            <a:ext cx="6762892" cy="140804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470866" y="3049901"/>
            <a:ext cx="1210588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Blueprints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866" y="3557446"/>
            <a:ext cx="1957940" cy="663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Hardware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66950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Platform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Openstack</a:t>
            </a:r>
            <a:endParaRPr lang="en-US" sz="18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663034" y="3557446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User application</a:t>
            </a:r>
          </a:p>
          <a:p>
            <a:pPr algn="ctr"/>
            <a:r>
              <a:rPr lang="en-US" sz="1800" dirty="0" err="1" smtClean="0"/>
              <a:t>Ie</a:t>
            </a:r>
            <a:r>
              <a:rPr lang="en-US" sz="1800" dirty="0" smtClean="0"/>
              <a:t>. </a:t>
            </a:r>
            <a:r>
              <a:rPr lang="en-US" sz="1800" dirty="0" err="1" smtClean="0"/>
              <a:t>Hadoop</a:t>
            </a:r>
            <a:endParaRPr lang="en-US" sz="1800" dirty="0" smtClean="0"/>
          </a:p>
        </p:txBody>
      </p:sp>
      <p:grpSp>
        <p:nvGrpSpPr>
          <p:cNvPr id="5" name="Group 47"/>
          <p:cNvGrpSpPr/>
          <p:nvPr/>
        </p:nvGrpSpPr>
        <p:grpSpPr>
          <a:xfrm>
            <a:off x="7528502" y="1098413"/>
            <a:ext cx="4412512" cy="1846660"/>
            <a:chOff x="7410893" y="975710"/>
            <a:chExt cx="4412512" cy="1846660"/>
          </a:xfrm>
        </p:grpSpPr>
        <p:sp>
          <p:nvSpPr>
            <p:cNvPr id="41" name="TextBox 40"/>
            <p:cNvSpPr txBox="1"/>
            <p:nvPr/>
          </p:nvSpPr>
          <p:spPr>
            <a:xfrm>
              <a:off x="7410893" y="1437375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Configure hardware within a hyper-converge rack to establish base line environment such as VLAN, boot sequence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10893" y="975710"/>
              <a:ext cx="3842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**Hardware </a:t>
              </a:r>
              <a:r>
                <a:rPr lang="en-US" u="sng" dirty="0" smtClean="0">
                  <a:solidFill>
                    <a:srgbClr val="0070C0"/>
                  </a:solidFill>
                  <a:latin typeface="Arial Black" pitchFamily="34" charset="0"/>
                  <a:cs typeface="Arial" pitchFamily="34" charset="0"/>
                </a:rPr>
                <a:t>workload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528502" y="3004697"/>
            <a:ext cx="4412512" cy="1846660"/>
            <a:chOff x="7410893" y="3007035"/>
            <a:chExt cx="4412512" cy="1846660"/>
          </a:xfrm>
        </p:grpSpPr>
        <p:sp>
          <p:nvSpPr>
            <p:cNvPr id="42" name="TextBox 41"/>
            <p:cNvSpPr txBox="1"/>
            <p:nvPr/>
          </p:nvSpPr>
          <p:spPr>
            <a:xfrm>
              <a:off x="7410893" y="3468700"/>
              <a:ext cx="44125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OS, agent, and application. Configure system and application to form software-defined platform such as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10893" y="3007035"/>
              <a:ext cx="3288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Platform workload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7528502" y="4910980"/>
            <a:ext cx="4412512" cy="1169551"/>
            <a:chOff x="7410893" y="5038360"/>
            <a:chExt cx="4412512" cy="1169551"/>
          </a:xfrm>
        </p:grpSpPr>
        <p:sp>
          <p:nvSpPr>
            <p:cNvPr id="43" name="TextBox 42"/>
            <p:cNvSpPr txBox="1"/>
            <p:nvPr/>
          </p:nvSpPr>
          <p:spPr>
            <a:xfrm>
              <a:off x="7410893" y="5500025"/>
              <a:ext cx="441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Install and configure application and its dependencies.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10893" y="503836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Application workload</a:t>
              </a:r>
            </a:p>
          </p:txBody>
        </p:sp>
      </p:grpSp>
      <p:cxnSp>
        <p:nvCxnSpPr>
          <p:cNvPr id="54" name="Shape 53"/>
          <p:cNvCxnSpPr>
            <a:stCxn id="32" idx="0"/>
          </p:cNvCxnSpPr>
          <p:nvPr/>
        </p:nvCxnSpPr>
        <p:spPr>
          <a:xfrm rot="5400000" flipH="1" flipV="1">
            <a:off x="3401563" y="-569495"/>
            <a:ext cx="2175215" cy="607866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0"/>
            <a:endCxn id="45" idx="1"/>
          </p:cNvCxnSpPr>
          <p:nvPr/>
        </p:nvCxnSpPr>
        <p:spPr>
          <a:xfrm rot="5400000" flipH="1" flipV="1">
            <a:off x="5376253" y="1405197"/>
            <a:ext cx="321916" cy="398258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hape 62"/>
          <p:cNvCxnSpPr>
            <a:stCxn id="34" idx="2"/>
            <a:endCxn id="46" idx="1"/>
          </p:cNvCxnSpPr>
          <p:nvPr/>
        </p:nvCxnSpPr>
        <p:spPr>
          <a:xfrm rot="16200000" flipH="1">
            <a:off x="6124681" y="3737992"/>
            <a:ext cx="921144" cy="188649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65313" y="639633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**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9121" y="6415113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Lenovo innovation</a:t>
            </a:r>
            <a:endParaRPr lang="en-US" sz="12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</a:t>
            </a:r>
            <a:r>
              <a:rPr lang="en-US" dirty="0" smtClean="0"/>
              <a:t>Orchestration technology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87997" y="2578949"/>
            <a:ext cx="6753899" cy="163832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5320" y="2766689"/>
            <a:ext cx="274947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Orchestration technology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5320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Description language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01404" y="3340402"/>
            <a:ext cx="1957940" cy="663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Orchestration runtime engine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7410893" y="1809107"/>
            <a:ext cx="4412512" cy="4313673"/>
            <a:chOff x="7410893" y="975710"/>
            <a:chExt cx="4412512" cy="4313673"/>
          </a:xfrm>
        </p:grpSpPr>
        <p:sp>
          <p:nvSpPr>
            <p:cNvPr id="27" name="TextBox 26"/>
            <p:cNvSpPr txBox="1"/>
            <p:nvPr/>
          </p:nvSpPr>
          <p:spPr>
            <a:xfrm>
              <a:off x="7410893" y="1437375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Modeling language written in plain text that describes state, event, component, relation, parameters for installation and configuration.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0893" y="3965944"/>
              <a:ext cx="4412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Runtime binary that parse blueprint, responds to state change and event, and execute built-in function and custom scripts.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10893" y="975710"/>
              <a:ext cx="3761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Description language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10893" y="3504279"/>
              <a:ext cx="3918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Orchestration runtime</a:t>
              </a:r>
            </a:p>
          </p:txBody>
        </p:sp>
      </p:grpSp>
      <p:cxnSp>
        <p:nvCxnSpPr>
          <p:cNvPr id="32" name="Shape 31"/>
          <p:cNvCxnSpPr>
            <a:stCxn id="93" idx="0"/>
            <a:endCxn id="29" idx="1"/>
          </p:cNvCxnSpPr>
          <p:nvPr/>
        </p:nvCxnSpPr>
        <p:spPr>
          <a:xfrm rot="5400000" flipH="1" flipV="1">
            <a:off x="3847360" y="-223130"/>
            <a:ext cx="1300462" cy="582660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4" idx="2"/>
            <a:endCxn id="30" idx="1"/>
          </p:cNvCxnSpPr>
          <p:nvPr/>
        </p:nvCxnSpPr>
        <p:spPr>
          <a:xfrm rot="16200000" flipH="1">
            <a:off x="5263191" y="2420807"/>
            <a:ext cx="564884" cy="37305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</a:t>
            </a:r>
            <a:r>
              <a:rPr lang="en-US" dirty="0" smtClean="0"/>
              <a:t>Platform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5"/>
          <p:cNvGrpSpPr/>
          <p:nvPr/>
        </p:nvGrpSpPr>
        <p:grpSpPr>
          <a:xfrm>
            <a:off x="548640" y="3198377"/>
            <a:ext cx="6762892" cy="1342935"/>
            <a:chOff x="463578" y="4675093"/>
            <a:chExt cx="6762892" cy="1342935"/>
          </a:xfrm>
        </p:grpSpPr>
        <p:sp>
          <p:nvSpPr>
            <p:cNvPr id="72" name="Rectangle 71"/>
            <p:cNvSpPr/>
            <p:nvPr/>
          </p:nvSpPr>
          <p:spPr>
            <a:xfrm>
              <a:off x="463578" y="4675093"/>
              <a:ext cx="6762892" cy="134293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893" y="4751398"/>
              <a:ext cx="1695261" cy="530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Platform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9893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Public cloud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977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Private cloud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82061" y="5126879"/>
              <a:ext cx="1957940" cy="663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/>
                <a:t>Baremetal</a:t>
              </a:r>
              <a:endParaRPr lang="en-US" sz="1800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8653" y="1074994"/>
            <a:ext cx="4412512" cy="5444599"/>
            <a:chOff x="8654954" y="1074994"/>
            <a:chExt cx="4412512" cy="5444599"/>
          </a:xfrm>
        </p:grpSpPr>
        <p:sp>
          <p:nvSpPr>
            <p:cNvPr id="101" name="TextBox 100"/>
            <p:cNvSpPr txBox="1"/>
            <p:nvPr/>
          </p:nvSpPr>
          <p:spPr>
            <a:xfrm>
              <a:off x="8654954" y="3634010"/>
              <a:ext cx="4412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Openstack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  <a:p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ThinkAgile</a:t>
              </a:r>
              <a:endParaRPr lang="en-US" dirty="0" smtClean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54954" y="5319264"/>
              <a:ext cx="4412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Lenovo/</a:t>
              </a:r>
              <a:r>
                <a:rPr lang="en-US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 cloud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HP</a:t>
              </a:r>
            </a:p>
            <a:p>
              <a:r>
                <a:rPr lang="en-US" dirty="0" smtClean="0">
                  <a:latin typeface="Calibri" pitchFamily="34" charset="0"/>
                  <a:cs typeface="Arial" pitchFamily="34" charset="0"/>
                </a:rPr>
                <a:t>Dell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54954" y="1074994"/>
              <a:ext cx="4412512" cy="2053588"/>
              <a:chOff x="8654954" y="1156471"/>
              <a:chExt cx="4412512" cy="20535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654954" y="1640399"/>
                <a:ext cx="44125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Amazon AWS</a:t>
                </a: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Azure</a:t>
                </a:r>
              </a:p>
              <a:p>
                <a:r>
                  <a:rPr lang="en-US" dirty="0" err="1" smtClean="0">
                    <a:latin typeface="Calibri" pitchFamily="34" charset="0"/>
                    <a:cs typeface="Arial" pitchFamily="34" charset="0"/>
                  </a:rPr>
                  <a:t>Rackspace</a:t>
                </a:r>
                <a:endParaRPr lang="en-US" dirty="0" smtClean="0">
                  <a:latin typeface="Calibri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Calibri" pitchFamily="34" charset="0"/>
                    <a:cs typeface="Arial" pitchFamily="34" charset="0"/>
                  </a:rPr>
                  <a:t>GCE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654954" y="1156471"/>
                <a:ext cx="2246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chemeClr val="accent3">
                        <a:lumMod val="75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Public cloud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654954" y="3224513"/>
              <a:ext cx="2393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Private cloud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54954" y="4782171"/>
              <a:ext cx="1932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Baremetal</a:t>
              </a:r>
              <a:endPara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cxnSp>
        <p:nvCxnSpPr>
          <p:cNvPr id="29" name="Shape 28"/>
          <p:cNvCxnSpPr>
            <a:stCxn id="96" idx="0"/>
            <a:endCxn id="103" idx="1"/>
          </p:cNvCxnSpPr>
          <p:nvPr/>
        </p:nvCxnSpPr>
        <p:spPr>
          <a:xfrm rot="5400000" flipH="1" flipV="1">
            <a:off x="3824121" y="-764369"/>
            <a:ext cx="2344336" cy="648472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97" idx="0"/>
            <a:endCxn id="104" idx="1"/>
          </p:cNvCxnSpPr>
          <p:nvPr/>
        </p:nvCxnSpPr>
        <p:spPr>
          <a:xfrm rot="5400000" flipH="1" flipV="1">
            <a:off x="5946923" y="1358433"/>
            <a:ext cx="194817" cy="43886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98" idx="2"/>
            <a:endCxn id="105" idx="1"/>
          </p:cNvCxnSpPr>
          <p:nvPr/>
        </p:nvCxnSpPr>
        <p:spPr>
          <a:xfrm rot="16200000" flipH="1">
            <a:off x="6742564" y="3516915"/>
            <a:ext cx="699618" cy="229256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0989" y="2000253"/>
            <a:ext cx="144911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</a:t>
            </a:r>
            <a:r>
              <a:rPr lang="en-US" sz="2000" dirty="0" smtClean="0">
                <a:solidFill>
                  <a:schemeClr val="tx1"/>
                </a:solidFill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Design, development and testing tools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6712" y="2376935"/>
            <a:ext cx="5671097" cy="123450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Orchestration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Manager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Central management server, one per platform service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6671" y="293039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3193" y="2369943"/>
            <a:ext cx="2871233" cy="123450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</a:t>
            </a:r>
            <a:r>
              <a:rPr lang="en-US" sz="2000" dirty="0" smtClean="0">
                <a:solidFill>
                  <a:schemeClr val="tx1"/>
                </a:solidFill>
              </a:rPr>
              <a:t>Manager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Distributed agent, one per deployment target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06712" y="3810665"/>
            <a:ext cx="8667712" cy="1477928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Software Platform </a:t>
            </a:r>
            <a:r>
              <a:rPr lang="en-US" sz="2000" dirty="0" smtClean="0">
                <a:solidFill>
                  <a:schemeClr val="tx1"/>
                </a:solidFill>
              </a:rPr>
              <a:t>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Platform </a:t>
            </a:r>
            <a:r>
              <a:rPr lang="en-US" sz="1200" dirty="0" err="1" smtClean="0">
                <a:solidFill>
                  <a:schemeClr val="tx1"/>
                </a:solidFill>
              </a:rPr>
              <a:t>plugin</a:t>
            </a:r>
            <a:r>
              <a:rPr lang="en-US" sz="1200" dirty="0" smtClean="0">
                <a:solidFill>
                  <a:schemeClr val="tx1"/>
                </a:solidFill>
              </a:rPr>
              <a:t> interface &amp; driver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1150" y="2000253"/>
            <a:ext cx="9014694" cy="348615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5138402" y="2000253"/>
            <a:ext cx="3899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Workload Orchestration Runtime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System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0989" y="1125676"/>
            <a:ext cx="6561350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</a:t>
            </a:r>
            <a:r>
              <a:rPr lang="en-US" sz="2000" dirty="0" smtClean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Blueprint store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549575" y="1125676"/>
            <a:ext cx="3916268" cy="76156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Workload </a:t>
            </a:r>
            <a:r>
              <a:rPr lang="en-US" sz="2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System optimization &amp;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56527" y="5645896"/>
            <a:ext cx="10609317" cy="63397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Platform Service </a:t>
            </a:r>
            <a:r>
              <a:rPr lang="en-US" sz="2000" dirty="0" smtClean="0">
                <a:solidFill>
                  <a:schemeClr val="tx1"/>
                </a:solidFill>
              </a:rPr>
              <a:t>Provider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Host environment on demand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Architecture – Level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6111" y="1714614"/>
            <a:ext cx="1449114" cy="431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649275" y="1759585"/>
            <a:ext cx="1385316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Designer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0725" y="204638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Description  language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0725" y="253804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Template creator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0725" y="302969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compiler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725" y="352135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linter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725" y="401301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packaging mgt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725" y="45046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Dry run sandbox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51834" y="1983994"/>
            <a:ext cx="5671097" cy="2342137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TextBox 32"/>
          <p:cNvSpPr txBox="1"/>
          <p:nvPr/>
        </p:nvSpPr>
        <p:spPr>
          <a:xfrm>
            <a:off x="4326659" y="1983994"/>
            <a:ext cx="1624163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Orchestration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430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API server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2323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registry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9718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lifecycle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2430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Data 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82323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89718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Model manager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2430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Cloud provider </a:t>
            </a:r>
            <a:r>
              <a:rPr lang="en-US" sz="1100" dirty="0" err="1" smtClean="0"/>
              <a:t>plugin</a:t>
            </a:r>
            <a:r>
              <a:rPr lang="en-US" sz="1100" dirty="0" smtClean="0"/>
              <a:t> interface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82323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Constraint  checker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9718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version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430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authentication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82323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 generator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89718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agent </a:t>
            </a:r>
            <a:r>
              <a:rPr lang="en-US" sz="1100" dirty="0" err="1" smtClean="0"/>
              <a:t>provisioner</a:t>
            </a:r>
            <a:endParaRPr lang="en-US" sz="1100" dirty="0" smtClean="0"/>
          </a:p>
        </p:txBody>
      </p:sp>
      <p:grpSp>
        <p:nvGrpSpPr>
          <p:cNvPr id="4" name="Group 112"/>
          <p:cNvGrpSpPr/>
          <p:nvPr/>
        </p:nvGrpSpPr>
        <p:grpSpPr>
          <a:xfrm>
            <a:off x="8148315" y="1983994"/>
            <a:ext cx="2871233" cy="2342137"/>
            <a:chOff x="6337040" y="1880831"/>
            <a:chExt cx="2871233" cy="2382245"/>
          </a:xfrm>
        </p:grpSpPr>
        <p:sp>
          <p:nvSpPr>
            <p:cNvPr id="100" name="Rectangle 99"/>
            <p:cNvSpPr/>
            <p:nvPr/>
          </p:nvSpPr>
          <p:spPr>
            <a:xfrm>
              <a:off x="6337040" y="1880831"/>
              <a:ext cx="2871233" cy="2382245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25072" y="1896221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Workload Manager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09505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downloader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867528" y="2157831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parser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509505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installer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867528" y="2659732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Workload cleaner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09505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State engine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67528" y="3161633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API client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9505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Error handler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67528" y="3688338"/>
              <a:ext cx="1205623" cy="47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Configuration management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51836" y="4410313"/>
            <a:ext cx="8667712" cy="145304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5724497" y="4439218"/>
            <a:ext cx="1867819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Software Platform Provider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2606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Amazon EC2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6892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1178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Azure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5464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Opensack</a:t>
            </a:r>
            <a:endParaRPr lang="en-US" sz="11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7897509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Cloudsigma</a:t>
            </a: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9240371" y="472114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Rackspace</a:t>
            </a:r>
            <a:endParaRPr lang="en-US" sz="11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252606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Joyent</a:t>
            </a:r>
            <a:endParaRPr lang="en-US" sz="11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386892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Vsphere</a:t>
            </a:r>
            <a:endParaRPr lang="en-US" sz="11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521178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MAAS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5464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LXD container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97509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Ironic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40371" y="5256936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xClarity</a:t>
            </a:r>
            <a:endParaRPr lang="en-US" sz="11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196272" y="1714613"/>
            <a:ext cx="9014694" cy="431600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TextBox 69"/>
          <p:cNvSpPr txBox="1"/>
          <p:nvPr/>
        </p:nvSpPr>
        <p:spPr>
          <a:xfrm>
            <a:off x="5286284" y="1741920"/>
            <a:ext cx="2736647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Orchestration Runtime System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81210" y="225633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 auditor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81210" y="27497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RPC interface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481210" y="3243232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Websocket</a:t>
            </a:r>
            <a:r>
              <a:rPr lang="en-US" sz="1100" dirty="0" smtClean="0"/>
              <a:t> data transporter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81210" y="3761069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Worker thread manager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6111" y="854762"/>
            <a:ext cx="6561350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8" name="TextBox 77"/>
          <p:cNvSpPr txBox="1"/>
          <p:nvPr/>
        </p:nvSpPr>
        <p:spPr>
          <a:xfrm>
            <a:off x="3797504" y="849292"/>
            <a:ext cx="1494320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Repository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7857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registry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77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Metadata service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279511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Authentication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86906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Version manager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7839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Configuration filter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12168" y="111196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Utilization score card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0725" y="499632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editor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294697" y="854762"/>
            <a:ext cx="3916268" cy="74873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9" name="TextBox 88"/>
          <p:cNvSpPr txBox="1"/>
          <p:nvPr/>
        </p:nvSpPr>
        <p:spPr>
          <a:xfrm>
            <a:off x="8610400" y="827958"/>
            <a:ext cx="1290738" cy="25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Workload Service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673771" y="1106497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Blueprint pipeline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928297" y="1102965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Workload optimization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10725" y="5487981"/>
            <a:ext cx="1205623" cy="462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Dependency illustrator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1647" y="6128628"/>
            <a:ext cx="10609317" cy="623296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4" name="TextBox 93"/>
          <p:cNvSpPr txBox="1"/>
          <p:nvPr/>
        </p:nvSpPr>
        <p:spPr>
          <a:xfrm>
            <a:off x="5286284" y="6110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Platform Service Provider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112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923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inspection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734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Machine inventory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55450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mgt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3557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 service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116654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Storage service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97729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Hypervisor service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78803" y="6351227"/>
            <a:ext cx="1205623" cy="321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 service</a:t>
            </a: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Key Technology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ea typeface="宋体" pitchFamily="2" charset="-122"/>
              </a:rPr>
              <a:t>Contents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20023" y="990601"/>
            <a:ext cx="11128650" cy="4886325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Project motivation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Concrete deliverable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Key technology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Product differentiation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BU sponsorship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9527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- </a:t>
            </a:r>
            <a:r>
              <a:rPr lang="en-US" dirty="0" err="1" smtClean="0"/>
              <a:t>xClarity</a:t>
            </a:r>
            <a:r>
              <a:rPr lang="en-US" dirty="0" smtClean="0"/>
              <a:t>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juju cloud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49" y="1016053"/>
            <a:ext cx="8553077" cy="54578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037674" y="1477718"/>
            <a:ext cx="2966484" cy="3659404"/>
            <a:chOff x="9037674" y="1477718"/>
            <a:chExt cx="2966484" cy="3659404"/>
          </a:xfrm>
        </p:grpSpPr>
        <p:sp>
          <p:nvSpPr>
            <p:cNvPr id="6" name="TextBox 5"/>
            <p:cNvSpPr txBox="1"/>
            <p:nvPr/>
          </p:nvSpPr>
          <p:spPr>
            <a:xfrm>
              <a:off x="9037674" y="1967023"/>
              <a:ext cx="296648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Same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configuration to support both public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clouds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and private cloud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Extend “provider”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to enable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integration with </a:t>
              </a:r>
              <a:r>
                <a:rPr lang="en-US" sz="2000" dirty="0" err="1" smtClean="0">
                  <a:latin typeface="Calibri" pitchFamily="34" charset="0"/>
                  <a:cs typeface="Arial" pitchFamily="34" charset="0"/>
                </a:rPr>
                <a:t>xClarity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.</a:t>
              </a:r>
            </a:p>
            <a:p>
              <a:endParaRPr lang="en-US" sz="2000" dirty="0" smtClean="0">
                <a:latin typeface="Calibri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Workload </a:t>
              </a:r>
              <a:r>
                <a:rPr lang="en-US" sz="2000" dirty="0" smtClean="0">
                  <a:latin typeface="Calibri" pitchFamily="34" charset="0"/>
                  <a:cs typeface="Arial" pitchFamily="34" charset="0"/>
                </a:rPr>
                <a:t>becomes “cloud” agnostic.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37674" y="1477718"/>
              <a:ext cx="2517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xClarity</a:t>
              </a:r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model (charm)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uju control model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550" y="928576"/>
            <a:ext cx="8654902" cy="55453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27048" y="1573619"/>
            <a:ext cx="2931700" cy="3508653"/>
            <a:chOff x="8899452" y="1573619"/>
            <a:chExt cx="2931700" cy="3508653"/>
          </a:xfrm>
        </p:grpSpPr>
        <p:sp>
          <p:nvSpPr>
            <p:cNvPr id="6" name="TextBox 5"/>
            <p:cNvSpPr txBox="1"/>
            <p:nvPr/>
          </p:nvSpPr>
          <p:spPr>
            <a:xfrm>
              <a:off x="8899452" y="2035284"/>
              <a:ext cx="292395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Base unit is 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a “service</a:t>
              </a:r>
              <a:r>
                <a:rPr lang="en-US" dirty="0" smtClean="0">
                  <a:latin typeface="Calibri" pitchFamily="34" charset="0"/>
                  <a:cs typeface="Arial" pitchFamily="34" charset="0"/>
                </a:rPr>
                <a:t>”.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Service can have more than 1 units to achieve HA.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 Deployment can be on BM, VM, and LXD container.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9452" y="1573619"/>
              <a:ext cx="29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chemeClr val="accent3">
                      <a:lumMod val="75000"/>
                    </a:schemeClr>
                  </a:solidFill>
                  <a:latin typeface="Arial Black" pitchFamily="34" charset="0"/>
                  <a:cs typeface="Arial" pitchFamily="34" charset="0"/>
                </a:rPr>
                <a:t>Workload charm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445488" y="5571460"/>
            <a:ext cx="7974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1029" y="530985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High availability</a:t>
            </a:r>
            <a:endParaRPr lang="en-US" sz="11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workload &amp; inheritance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harm lay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49" y="885044"/>
            <a:ext cx="7600914" cy="5588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0744" y="1437375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Provides foundation service that can be reused.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744" y="975710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Base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0744" y="2836270"/>
            <a:ext cx="4108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service that can be “connected” to,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eg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 DB. Parameters are managed by charm; connection method is determined by the application.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0744" y="2420772"/>
            <a:ext cx="265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Interface layer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744" y="5343160"/>
            <a:ext cx="410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Defines “states”, “hooks” and application logics.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44" y="4927662"/>
            <a:ext cx="3032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 rot="5400000">
            <a:off x="5842590" y="1408815"/>
            <a:ext cx="4922874" cy="4465674"/>
          </a:xfrm>
          <a:prstGeom prst="wedgeRoundRectCallou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event lifecycle </a:t>
            </a:r>
            <a:r>
              <a:rPr lang="en-US" dirty="0" smtClean="0"/>
              <a:t>hooks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021" y="1850065"/>
            <a:ext cx="578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install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err="1" smtClean="0">
                <a:hlinkClick r:id="rId2"/>
              </a:rPr>
              <a:t>config</a:t>
            </a:r>
            <a:r>
              <a:rPr lang="en-US" dirty="0" smtClean="0">
                <a:hlinkClick r:id="rId2"/>
              </a:rPr>
              <a:t>-changed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start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upgrade-charm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stop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update-status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leader-elected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hlinkClick r:id="rId2"/>
              </a:rPr>
              <a:t>leader-settings-changed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1191" y="2634895"/>
            <a:ext cx="41569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[name]-relation-joined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[name]-relation-changed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[name]-relation-departed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[name]-relation-broken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[name]-storage-attached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[name]-storage-detaching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" y="1180214"/>
            <a:ext cx="5001555" cy="4497572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970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interface </a:t>
            </a:r>
            <a:r>
              <a:rPr lang="en-US" dirty="0" smtClean="0"/>
              <a:t>sharing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"/>
          <p:cNvGrpSpPr/>
          <p:nvPr/>
        </p:nvGrpSpPr>
        <p:grpSpPr>
          <a:xfrm>
            <a:off x="1743739" y="902474"/>
            <a:ext cx="8867553" cy="5725365"/>
            <a:chOff x="1831639" y="902475"/>
            <a:chExt cx="8271120" cy="5356098"/>
          </a:xfrm>
        </p:grpSpPr>
        <p:pic>
          <p:nvPicPr>
            <p:cNvPr id="7" name="Picture 6" descr="charm relation and interfac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898" y="902475"/>
              <a:ext cx="8125861" cy="4062931"/>
            </a:xfrm>
            <a:prstGeom prst="rect">
              <a:avLst/>
            </a:prstGeom>
          </p:spPr>
        </p:pic>
        <p:pic>
          <p:nvPicPr>
            <p:cNvPr id="8" name="Picture 7" descr="charm_provid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39" y="5196238"/>
              <a:ext cx="2489200" cy="1054100"/>
            </a:xfrm>
            <a:prstGeom prst="rect">
              <a:avLst/>
            </a:prstGeom>
          </p:spPr>
        </p:pic>
        <p:pic>
          <p:nvPicPr>
            <p:cNvPr id="9" name="Picture 8" descr="charm_require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3210" y="4734573"/>
              <a:ext cx="2476500" cy="1524000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 flipV="1">
              <a:off x="4320839" y="5496573"/>
              <a:ext cx="2772371" cy="578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319251" y="5368705"/>
              <a:ext cx="3773960" cy="5412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19251" y="5622067"/>
              <a:ext cx="1801996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Define a r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elation category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130" y="5448328"/>
              <a:ext cx="1511931" cy="25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I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nterface must match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7508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deployment: Before &amp; After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uju deploy comman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749" y="1043172"/>
            <a:ext cx="5701002" cy="5267692"/>
          </a:xfrm>
          <a:prstGeom prst="rect">
            <a:avLst/>
          </a:prstGeom>
        </p:spPr>
      </p:pic>
      <p:pic>
        <p:nvPicPr>
          <p:cNvPr id="18" name="Picture 17" descr="juju deploy res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937" y="1257193"/>
            <a:ext cx="4744087" cy="52184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49656" y="1043172"/>
            <a:ext cx="0" cy="55846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01435" y="31816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Before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541051" y="305264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</a:t>
            </a:r>
            <a:r>
              <a:rPr lang="en-US" dirty="0" smtClean="0"/>
              <a:t>agent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agent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960327"/>
            <a:ext cx="6028182" cy="5395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265" y="1399063"/>
            <a:ext cx="47427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distributed on each deployment target “machine”.</a:t>
            </a:r>
          </a:p>
          <a:p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is installed as part of node provisioning process, then runs as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systemd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service.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communicates to management node via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websocket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transportation layer (on server port 17070).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API server provides the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same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RPC interface for both workload agent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tools.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Arial" pitchFamily="34" charset="0"/>
              </a:rPr>
              <a:t> Agent has a unique ID and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credential 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issued by manager node. </a:t>
            </a:r>
            <a:endParaRPr lang="en-US" sz="2000" dirty="0" smtClean="0"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Product Differentiation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442" name="Picture 2" descr="CNCF Landsc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1" y="831881"/>
            <a:ext cx="8056609" cy="58875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45" y="114826"/>
            <a:ext cx="11066283" cy="518141"/>
          </a:xfrm>
        </p:spPr>
        <p:txBody>
          <a:bodyPr/>
          <a:lstStyle/>
          <a:p>
            <a:pPr algn="l"/>
            <a:r>
              <a:rPr lang="en-US" sz="2800" dirty="0" smtClean="0"/>
              <a:t>Cloud Native Landscape – Need for a Solution Store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044236" y="2398248"/>
            <a:ext cx="397887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Many different applications</a:t>
            </a:r>
          </a:p>
          <a:p>
            <a:pPr marL="228600" indent="-228600"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838093" lvl="1" indent="-228600">
              <a:buFont typeface="Wingdings" pitchFamily="2" charset="2"/>
              <a:buChar char="§"/>
            </a:pPr>
            <a:r>
              <a:rPr lang="en-US" altLang="zh-CN" sz="1200" dirty="0" smtClean="0">
                <a:solidFill>
                  <a:srgbClr val="000000"/>
                </a:solidFill>
                <a:cs typeface="Arial" pitchFamily="34" charset="0"/>
              </a:rPr>
              <a:t>Highly interactive</a:t>
            </a:r>
          </a:p>
          <a:p>
            <a:pPr marL="228600" indent="-228600"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Many different Clouds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sz="1200" dirty="0" smtClean="0">
                <a:solidFill>
                  <a:srgbClr val="000000"/>
                </a:solidFill>
                <a:cs typeface="Arial" pitchFamily="34" charset="0"/>
              </a:rPr>
              <a:t> From Private On-</a:t>
            </a:r>
            <a:r>
              <a:rPr lang="en-US" altLang="zh-CN" sz="1200" dirty="0" err="1" smtClean="0">
                <a:solidFill>
                  <a:srgbClr val="000000"/>
                </a:solidFill>
                <a:cs typeface="Arial" pitchFamily="34" charset="0"/>
              </a:rPr>
              <a:t>Prem</a:t>
            </a:r>
            <a:r>
              <a:rPr lang="en-US" altLang="zh-CN" sz="1200" dirty="0" smtClean="0">
                <a:solidFill>
                  <a:srgbClr val="000000"/>
                </a:solidFill>
                <a:cs typeface="Arial" pitchFamily="34" charset="0"/>
              </a:rPr>
              <a:t> to Public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Many cookbooks to deploy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b="1" dirty="0" smtClean="0">
                <a:solidFill>
                  <a:srgbClr val="C00000"/>
                </a:solidFill>
                <a:cs typeface="Arial" pitchFamily="34" charset="0"/>
              </a:rPr>
              <a:t> Need a simple and common framework </a:t>
            </a:r>
            <a:br>
              <a:rPr lang="en-US" altLang="zh-CN" sz="1400" b="1" dirty="0" smtClean="0">
                <a:solidFill>
                  <a:srgbClr val="C00000"/>
                </a:solidFill>
                <a:cs typeface="Arial" pitchFamily="34" charset="0"/>
              </a:rPr>
            </a:br>
            <a:r>
              <a:rPr lang="en-US" altLang="zh-CN" sz="1400" b="1" dirty="0" smtClean="0">
                <a:solidFill>
                  <a:srgbClr val="C00000"/>
                </a:solidFill>
                <a:cs typeface="Arial" pitchFamily="34" charset="0"/>
              </a:rPr>
              <a:t>    to deploy and scale</a:t>
            </a:r>
          </a:p>
        </p:txBody>
      </p:sp>
    </p:spTree>
    <p:extLst>
      <p:ext uri="{BB962C8B-B14F-4D97-AF65-F5344CB8AC3E}">
        <p14:creationId xmlns="" xmlns:p14="http://schemas.microsoft.com/office/powerpoint/2010/main" val="9495018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78586" y="1668144"/>
          <a:ext cx="9789182" cy="34137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49717"/>
                <a:gridCol w="6839465"/>
              </a:tblGrid>
              <a:tr h="370840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App Store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Orchestration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endParaRPr lang="en-US" sz="2000" dirty="0" smtClean="0"/>
                    </a:p>
                    <a:p>
                      <a:endParaRPr lang="en-US" sz="20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Bare Metal Services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Competitive Landscape (Alternatives to Juju Charms)</a:t>
            </a:r>
            <a:endParaRPr lang="en-US" sz="2800" dirty="0"/>
          </a:p>
        </p:txBody>
      </p:sp>
      <p:pic>
        <p:nvPicPr>
          <p:cNvPr id="699398" name="Picture 6" descr="Image result for ansi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868" y="2203350"/>
            <a:ext cx="636901" cy="638685"/>
          </a:xfrm>
          <a:prstGeom prst="rect">
            <a:avLst/>
          </a:prstGeom>
          <a:noFill/>
        </p:spPr>
      </p:pic>
      <p:pic>
        <p:nvPicPr>
          <p:cNvPr id="978946" name="Picture 2" descr="Image result for juju char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6523" y="2203350"/>
            <a:ext cx="1175991" cy="638685"/>
          </a:xfrm>
          <a:prstGeom prst="rect">
            <a:avLst/>
          </a:prstGeom>
          <a:noFill/>
        </p:spPr>
      </p:pic>
      <p:pic>
        <p:nvPicPr>
          <p:cNvPr id="978950" name="Picture 6" descr="Image result for openstack heat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381" y="2131520"/>
            <a:ext cx="1012195" cy="759940"/>
          </a:xfrm>
          <a:prstGeom prst="rect">
            <a:avLst/>
          </a:prstGeom>
          <a:noFill/>
        </p:spPr>
      </p:pic>
      <p:pic>
        <p:nvPicPr>
          <p:cNvPr id="10" name="Picture 6" descr="Image result for ansi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174" y="3115644"/>
            <a:ext cx="636901" cy="638685"/>
          </a:xfrm>
          <a:prstGeom prst="rect">
            <a:avLst/>
          </a:prstGeom>
          <a:noFill/>
        </p:spPr>
      </p:pic>
      <p:pic>
        <p:nvPicPr>
          <p:cNvPr id="11" name="Picture 2" descr="Image result for juju char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6829" y="3115644"/>
            <a:ext cx="1175991" cy="638685"/>
          </a:xfrm>
          <a:prstGeom prst="rect">
            <a:avLst/>
          </a:prstGeom>
          <a:noFill/>
        </p:spPr>
      </p:pic>
      <p:pic>
        <p:nvPicPr>
          <p:cNvPr id="12" name="Picture 2" descr="Image result for juju char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7135" y="3997048"/>
            <a:ext cx="1175991" cy="638685"/>
          </a:xfrm>
          <a:prstGeom prst="rect">
            <a:avLst/>
          </a:prstGeom>
          <a:noFill/>
        </p:spPr>
      </p:pic>
      <p:pic>
        <p:nvPicPr>
          <p:cNvPr id="978952" name="Picture 8" descr="Image result for puppet 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3381" y="3052076"/>
            <a:ext cx="1055547" cy="702253"/>
          </a:xfrm>
          <a:prstGeom prst="rect">
            <a:avLst/>
          </a:prstGeom>
          <a:noFill/>
        </p:spPr>
      </p:pic>
      <p:pic>
        <p:nvPicPr>
          <p:cNvPr id="978954" name="Picture 10" descr="Image result for puppet 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10583" y="3052076"/>
            <a:ext cx="968889" cy="720120"/>
          </a:xfrm>
          <a:prstGeom prst="rect">
            <a:avLst/>
          </a:prstGeom>
          <a:noFill/>
        </p:spPr>
      </p:pic>
      <p:pic>
        <p:nvPicPr>
          <p:cNvPr id="978956" name="Picture 12" descr="Image result for openstack ironic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6369" y="3997048"/>
            <a:ext cx="907107" cy="680330"/>
          </a:xfrm>
          <a:prstGeom prst="rect">
            <a:avLst/>
          </a:prstGeom>
          <a:noFill/>
        </p:spPr>
      </p:pic>
      <p:pic>
        <p:nvPicPr>
          <p:cNvPr id="978958" name="Picture 14" descr="Related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29337" y="3918167"/>
            <a:ext cx="869592" cy="803014"/>
          </a:xfrm>
          <a:prstGeom prst="rect">
            <a:avLst/>
          </a:prstGeom>
          <a:noFill/>
        </p:spPr>
      </p:pic>
      <p:pic>
        <p:nvPicPr>
          <p:cNvPr id="978960" name="Picture 16" descr="Image result for saltstack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932991" y="3027376"/>
            <a:ext cx="722873" cy="72287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077434" y="5115697"/>
            <a:ext cx="532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</a:t>
            </a:r>
            <a:r>
              <a:rPr lang="en-US" sz="1400" dirty="0" err="1" smtClean="0"/>
              <a:t>Ansible</a:t>
            </a:r>
            <a:r>
              <a:rPr lang="en-US" sz="1400" dirty="0" smtClean="0"/>
              <a:t>, Chef, Puppet are Configuration Management tools</a:t>
            </a:r>
          </a:p>
        </p:txBody>
      </p:sp>
      <p:pic>
        <p:nvPicPr>
          <p:cNvPr id="978962" name="Picture 18" descr="Image result for tosca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9358" y="3072398"/>
            <a:ext cx="797409" cy="6346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ea typeface="宋体" pitchFamily="2" charset="-122"/>
              </a:rPr>
              <a:t>Needs &amp; Trends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xmlns="" val="131061967"/>
              </p:ext>
            </p:extLst>
          </p:nvPr>
        </p:nvGraphicFramePr>
        <p:xfrm>
          <a:off x="1480609" y="956683"/>
          <a:ext cx="9563629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5961" y="2490138"/>
          <a:ext cx="11066283" cy="16002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71241"/>
                <a:gridCol w="1432507"/>
                <a:gridCol w="1432507"/>
                <a:gridCol w="1432507"/>
                <a:gridCol w="1432507"/>
                <a:gridCol w="1432507"/>
                <a:gridCol w="1432507"/>
              </a:tblGrid>
              <a:tr h="609013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ZeroStack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Stratoscale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Canonical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Red Hat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Mirantis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VMware</a:t>
                      </a:r>
                      <a:endParaRPr lang="en-US" sz="1800" dirty="0"/>
                    </a:p>
                  </a:txBody>
                  <a:tcPr anchor="ctr"/>
                </a:tc>
              </a:tr>
              <a:tr h="991187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App Store </a:t>
                      </a:r>
                    </a:p>
                    <a:p>
                      <a:r>
                        <a:rPr lang="en-US" sz="1800" b="1" dirty="0" smtClean="0"/>
                        <a:t>       + </a:t>
                      </a:r>
                    </a:p>
                    <a:p>
                      <a:r>
                        <a:rPr lang="en-US" sz="1800" b="1" dirty="0" smtClean="0"/>
                        <a:t>Orchestration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Z-</a:t>
                      </a:r>
                      <a:r>
                        <a:rPr lang="en-US" sz="1100" dirty="0" err="1" smtClean="0"/>
                        <a:t>AppStore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+</a:t>
                      </a:r>
                    </a:p>
                    <a:p>
                      <a:pPr algn="ctr"/>
                      <a:r>
                        <a:rPr lang="en-US" sz="1100" dirty="0" smtClean="0"/>
                        <a:t>Z-Brain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Application Catalog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Juju</a:t>
                      </a:r>
                    </a:p>
                    <a:p>
                      <a:pPr algn="ctr"/>
                      <a:r>
                        <a:rPr lang="en-US" sz="1100" dirty="0" smtClean="0"/>
                        <a:t>+</a:t>
                      </a:r>
                    </a:p>
                    <a:p>
                      <a:pPr algn="ctr"/>
                      <a:r>
                        <a:rPr lang="en-US" sz="1100" dirty="0" smtClean="0"/>
                        <a:t>Charms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Red Hat</a:t>
                      </a:r>
                    </a:p>
                    <a:p>
                      <a:pPr algn="ctr"/>
                      <a:r>
                        <a:rPr lang="en-US" sz="1100" dirty="0" err="1" smtClean="0"/>
                        <a:t>Cloudforms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(</a:t>
                      </a:r>
                      <a:r>
                        <a:rPr lang="en-US" sz="1100" dirty="0" err="1" smtClean="0"/>
                        <a:t>Ansible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OpenStack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Murano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Vmware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Cloud Mgmt marketplace</a:t>
                      </a:r>
                    </a:p>
                    <a:p>
                      <a:pPr algn="ctr"/>
                      <a:r>
                        <a:rPr lang="en-US" sz="1100" dirty="0" smtClean="0"/>
                        <a:t>+ </a:t>
                      </a:r>
                    </a:p>
                    <a:p>
                      <a:pPr algn="ctr"/>
                      <a:r>
                        <a:rPr lang="en-US" sz="1100" dirty="0" err="1" smtClean="0"/>
                        <a:t>vRealize</a:t>
                      </a:r>
                      <a:endParaRPr 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Competitive Landscape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BU Sponsorship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latin typeface="+mj-lt"/>
                <a:ea typeface="宋体" pitchFamily="2" charset="-122"/>
              </a:rPr>
              <a:t>Project Team / Stakeholders / Sponsor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405442" y="1250830"/>
          <a:ext cx="10783018" cy="488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Back up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9"/>
          <p:cNvSpPr/>
          <p:nvPr/>
        </p:nvSpPr>
        <p:spPr>
          <a:xfrm>
            <a:off x="645952" y="999371"/>
            <a:ext cx="3680460" cy="53030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271062"/>
            <a:ext cx="11073384" cy="521208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SDDC:  Workload Solution Store</a:t>
            </a:r>
            <a:endParaRPr lang="zh-CN" altLang="en-US" dirty="0">
              <a:latin typeface="+mj-lt"/>
            </a:endParaRPr>
          </a:p>
        </p:txBody>
      </p:sp>
      <p:pic>
        <p:nvPicPr>
          <p:cNvPr id="12" name="Picture 11" descr="juju_charm_openst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866" y="1888308"/>
            <a:ext cx="3150386" cy="1939493"/>
          </a:xfrm>
          <a:prstGeom prst="rect">
            <a:avLst/>
          </a:prstGeom>
        </p:spPr>
      </p:pic>
      <p:sp>
        <p:nvSpPr>
          <p:cNvPr id="17" name="矩形 12"/>
          <p:cNvSpPr/>
          <p:nvPr/>
        </p:nvSpPr>
        <p:spPr>
          <a:xfrm>
            <a:off x="4942294" y="968830"/>
            <a:ext cx="667973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What / Objective:</a:t>
            </a: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Identify and adopt industry leading infrastructure and workload modeling technology and library so to leverage preexisting workload repository</a:t>
            </a: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Create baseline end-to-end implementation and technology portfolio suitable for modeling and provisioning of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ThinkAgile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Ceph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infrastructure and workloads on top of it </a:t>
            </a:r>
          </a:p>
          <a:p>
            <a:pPr marL="174625" indent="-174625">
              <a:buClr>
                <a:srgbClr val="C00000"/>
              </a:buClr>
            </a:pPr>
            <a:endParaRPr lang="en-US" sz="16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</a:pP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Who:</a:t>
            </a: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Target BU – DCG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Project Leader – Feng Xia</a:t>
            </a:r>
          </a:p>
          <a:p>
            <a:pPr marL="285750" indent="-285750">
              <a:buClr>
                <a:srgbClr val="FF0000"/>
              </a:buClr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FF0000"/>
              </a:buClr>
            </a:pP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When / Milestone:</a:t>
            </a:r>
            <a:endParaRPr lang="en-US" sz="1600" u="sng" dirty="0">
              <a:solidFill>
                <a:srgbClr val="FF0000"/>
              </a:solidFill>
              <a:latin typeface="Calibri" pitchFamily="34" charset="0"/>
              <a:cs typeface="Arial" pitchFamily="34" charset="0"/>
            </a:endParaRP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March 2017: Decide on Juju / Charms suitability for orchestration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June 2017: 3</a:t>
            </a:r>
            <a:r>
              <a:rPr lang="en-US" sz="1600" baseline="300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rd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party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OpenStack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Kubernetes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/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Ceph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deployment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Sept 2017: Define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ThinkAgile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Ceph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model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Dec 2017: Orchestrate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ThinkAgile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Ceph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deployment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TBD:  BU hand-over</a:t>
            </a:r>
          </a:p>
          <a:p>
            <a:pPr marL="228600" indent="-228600">
              <a:buClr>
                <a:srgbClr val="FF0000"/>
              </a:buClr>
              <a:buFont typeface="Arial" charset="0"/>
              <a:buChar char="•"/>
            </a:pPr>
            <a:endParaRPr lang="en-US" sz="160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28600" indent="-228600">
              <a:buClr>
                <a:srgbClr val="FF0000"/>
              </a:buClr>
            </a:pP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BU Dependencies: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XClarity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functionality and API availability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STIC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XClarity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Cloud frontend readiness and integration 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Orchestration technology vendor built-in dependencies</a:t>
            </a:r>
          </a:p>
          <a:p>
            <a:pPr marL="228600" indent="-2286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Integration and support plan with DCG is TBD</a:t>
            </a:r>
            <a:endParaRPr lang="en-US" sz="1600" dirty="0" smtClean="0">
              <a:solidFill>
                <a:srgbClr val="000000"/>
              </a:solidFill>
              <a:latin typeface="Calibri" pitchFamily="34" charset="0"/>
            </a:endParaRPr>
          </a:p>
          <a:p>
            <a:endParaRPr lang="en-US" sz="1600" dirty="0" smtClean="0">
              <a:solidFill>
                <a:srgbClr val="FF0000"/>
              </a:solidFill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8237" y="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Incubation</a:t>
            </a:r>
            <a:endParaRPr lang="zh-CN" alt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099263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9"/>
          <p:cNvSpPr/>
          <p:nvPr/>
        </p:nvSpPr>
        <p:spPr>
          <a:xfrm>
            <a:off x="645952" y="999371"/>
            <a:ext cx="3680460" cy="53030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271062"/>
            <a:ext cx="11073384" cy="521208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SDDC:  Workload Solution Store</a:t>
            </a:r>
            <a:endParaRPr lang="zh-CN" altLang="en-US" dirty="0">
              <a:latin typeface="+mj-lt"/>
            </a:endParaRPr>
          </a:p>
        </p:txBody>
      </p:sp>
      <p:pic>
        <p:nvPicPr>
          <p:cNvPr id="12" name="Picture 11" descr="juju_charm_openst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866" y="1888308"/>
            <a:ext cx="3150386" cy="1939493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528457" y="1042473"/>
            <a:ext cx="7304421" cy="521169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600" u="sng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BU </a:t>
            </a: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Needs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: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CI/HCI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BU requested capability to deploy workloads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zh-CN" sz="1600" baseline="0" dirty="0" smtClean="0">
                <a:latin typeface="Calibri" pitchFamily="34" charset="0"/>
                <a:cs typeface="Arial" pitchFamily="34" charset="0"/>
              </a:rPr>
              <a:t>Proof</a:t>
            </a:r>
            <a:r>
              <a:rPr lang="en-US" altLang="zh-CN" sz="1600" dirty="0" smtClean="0">
                <a:latin typeface="Calibri" pitchFamily="34" charset="0"/>
                <a:cs typeface="Arial" pitchFamily="34" charset="0"/>
              </a:rPr>
              <a:t> points for Lenovo as total stack provider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Industry Trends/Tech. Trends: 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One click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workload deployment</a:t>
            </a:r>
            <a:endParaRPr lang="en-US" sz="1600" baseline="0" dirty="0" smtClean="0">
              <a:latin typeface="Calibri" pitchFamily="34" charset="0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Lenovo innovation leadership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: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1600" dirty="0" smtClean="0">
                <a:latin typeface="Calibri" pitchFamily="34" charset="0"/>
                <a:cs typeface="Arial" pitchFamily="34" charset="0"/>
              </a:rPr>
              <a:t>Deployment and performance optimization 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Total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Arial" pitchFamily="34" charset="0"/>
              </a:rPr>
              <a:t> stack of CI/HCI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08237" y="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Incubation</a:t>
            </a:r>
            <a:endParaRPr lang="zh-CN" alt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099263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/>
          <p:cNvGraphicFramePr>
            <a:graphicFrameLocks noGrp="1"/>
          </p:cNvGraphicFramePr>
          <p:nvPr/>
        </p:nvGraphicFramePr>
        <p:xfrm>
          <a:off x="227014" y="779116"/>
          <a:ext cx="11395011" cy="1661142"/>
        </p:xfrm>
        <a:graphic>
          <a:graphicData uri="http://schemas.openxmlformats.org/drawingml/2006/table">
            <a:tbl>
              <a:tblPr/>
              <a:tblGrid>
                <a:gridCol w="3907665"/>
                <a:gridCol w="686647"/>
                <a:gridCol w="764465"/>
                <a:gridCol w="854173"/>
                <a:gridCol w="5182061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Risk</a:t>
                      </a:r>
                    </a:p>
                  </a:txBody>
                  <a:tcPr marL="82276" marR="82276" marT="41139" marB="4113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Prob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Impact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Owner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Mitigation Plan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marL="0" marR="0" lvl="1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latin typeface="+mn-lt"/>
                        </a:rPr>
                        <a:t>Product</a:t>
                      </a:r>
                      <a:r>
                        <a:rPr lang="en-US" sz="1400" b="0" i="0" u="none" strike="noStrike" baseline="0" dirty="0" smtClean="0">
                          <a:latin typeface="+mn-lt"/>
                        </a:rPr>
                        <a:t> risk – </a:t>
                      </a:r>
                      <a:r>
                        <a:rPr lang="en-US" sz="1400" b="0" i="0" u="none" strike="noStrike" baseline="0" dirty="0" err="1" smtClean="0">
                          <a:latin typeface="+mn-lt"/>
                        </a:rPr>
                        <a:t>XClarity</a:t>
                      </a:r>
                      <a:r>
                        <a:rPr lang="en-US" sz="1400" b="0" i="0" u="none" strike="noStrike" baseline="0" dirty="0" smtClean="0">
                          <a:latin typeface="+mn-lt"/>
                        </a:rPr>
                        <a:t> lacks core modeling concept to support deployment actions  </a:t>
                      </a:r>
                      <a:endParaRPr lang="en-US" sz="1400" b="0" i="0" u="none" strike="noStrike" dirty="0" smtClean="0"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Feng</a:t>
                      </a:r>
                      <a:r>
                        <a:rPr lang="en-US" sz="1400" baseline="0" dirty="0" smtClean="0"/>
                        <a:t> X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baseline="0" dirty="0" smtClean="0"/>
                        <a:t> Limit scope of </a:t>
                      </a:r>
                      <a:r>
                        <a:rPr lang="en-US" sz="1400" baseline="0" dirty="0" err="1" smtClean="0"/>
                        <a:t>XClarity</a:t>
                      </a:r>
                      <a:r>
                        <a:rPr lang="en-US" sz="1400" baseline="0" dirty="0" smtClean="0"/>
                        <a:t> integration to a minimal set of actions </a:t>
                      </a:r>
                      <a:r>
                        <a:rPr lang="en-US" sz="1400" baseline="0" dirty="0" err="1" smtClean="0"/>
                        <a:t>XClarity</a:t>
                      </a:r>
                      <a:r>
                        <a:rPr lang="en-US" sz="1400" baseline="0" dirty="0" smtClean="0"/>
                        <a:t> needs to support in integration.  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Resource risk – Have insufficient resource to update </a:t>
                      </a:r>
                      <a:r>
                        <a:rPr lang="en-US" sz="1400" baseline="0" dirty="0" err="1" smtClean="0"/>
                        <a:t>XClarity</a:t>
                      </a:r>
                      <a:r>
                        <a:rPr lang="en-US" sz="1400" baseline="0" dirty="0" smtClean="0"/>
                        <a:t> API for POC</a:t>
                      </a:r>
                      <a:endParaRPr lang="en-US" sz="1400" dirty="0"/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Miro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baseline="0" dirty="0" smtClean="0"/>
                        <a:t> Work with Shanghai team for </a:t>
                      </a:r>
                      <a:r>
                        <a:rPr lang="en-US" sz="1400" baseline="0" dirty="0" err="1" smtClean="0"/>
                        <a:t>XClarity</a:t>
                      </a:r>
                      <a:r>
                        <a:rPr lang="en-US" sz="1400" baseline="0" dirty="0" smtClean="0"/>
                        <a:t> POC.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Vendor risk – Heavily</a:t>
                      </a:r>
                      <a:r>
                        <a:rPr lang="en-US" sz="1400" baseline="0" dirty="0" smtClean="0"/>
                        <a:t> rely on Canonical technologies, especially its charm store</a:t>
                      </a:r>
                      <a:endParaRPr lang="en-US" sz="1400" dirty="0"/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Feng X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Continuously</a:t>
                      </a:r>
                      <a:r>
                        <a:rPr lang="en-US" sz="1400" baseline="0" dirty="0" smtClean="0"/>
                        <a:t> evaluate alternative technologies.</a:t>
                      </a:r>
                      <a:endParaRPr lang="en-US" sz="14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4928032" cy="384048"/>
          </a:xfrm>
        </p:spPr>
        <p:txBody>
          <a:bodyPr/>
          <a:lstStyle/>
          <a:p>
            <a:r>
              <a:rPr lang="en-US" sz="1000" cap="all" dirty="0" smtClean="0">
                <a:solidFill>
                  <a:srgbClr val="939598"/>
                </a:solidFill>
                <a:cs typeface="Arial" pitchFamily="34" charset="0"/>
              </a:rPr>
              <a:t>2015 LENOVO CONFIDENTIAL.  All rights reserved.</a:t>
            </a:r>
            <a:endParaRPr lang="en-US" sz="1000" cap="all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 smtClean="0"/>
              <a:t>Risks / Work Items</a:t>
            </a:r>
            <a:endParaRPr dirty="0"/>
          </a:p>
        </p:txBody>
      </p:sp>
      <p:graphicFrame>
        <p:nvGraphicFramePr>
          <p:cNvPr id="6" name="Group 53"/>
          <p:cNvGraphicFramePr>
            <a:graphicFrameLocks noGrp="1"/>
          </p:cNvGraphicFramePr>
          <p:nvPr/>
        </p:nvGraphicFramePr>
        <p:xfrm>
          <a:off x="227014" y="2799679"/>
          <a:ext cx="11395012" cy="3741096"/>
        </p:xfrm>
        <a:graphic>
          <a:graphicData uri="http://schemas.openxmlformats.org/drawingml/2006/table">
            <a:tbl>
              <a:tblPr/>
              <a:tblGrid>
                <a:gridCol w="4841943"/>
                <a:gridCol w="1208698"/>
                <a:gridCol w="1036968"/>
                <a:gridCol w="4307403"/>
              </a:tblGrid>
              <a:tr h="180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Work Items</a:t>
                      </a:r>
                    </a:p>
                  </a:txBody>
                  <a:tcPr marL="82276" marR="82276" marT="41139" marB="4113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Owner 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Target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Status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Build 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Juju+MAAS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research lab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1/31</a:t>
                      </a: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Demo capable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Study feasibility to build 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XClarity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driver in Juju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1/31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 have developed a new</a:t>
                      </a:r>
                      <a:r>
                        <a:rPr lang="en-US" sz="1200" baseline="0" dirty="0" smtClean="0"/>
                        <a:t> provider and identified hooks to integrate with </a:t>
                      </a:r>
                      <a:r>
                        <a:rPr lang="en-US" sz="1200" baseline="0" dirty="0" err="1" smtClean="0"/>
                        <a:t>XClarity</a:t>
                      </a:r>
                      <a:r>
                        <a:rPr lang="en-US" sz="1200" baseline="0" dirty="0" smtClean="0"/>
                        <a:t> .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Research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and simulate juju bootstrap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process.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2/28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 have</a:t>
                      </a:r>
                      <a:r>
                        <a:rPr lang="en-US" sz="1200" baseline="0" dirty="0" smtClean="0"/>
                        <a:t> a fair understanding of this process. More research needed in its provisioning process.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Research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and simulate charm deploy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process.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2/28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 have a good understanding of this process. More research needed in agent</a:t>
                      </a:r>
                      <a:r>
                        <a:rPr lang="en-US" sz="1200" baseline="0" dirty="0" smtClean="0"/>
                        <a:t> communication mechanism.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Develop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capability to create new charm and install from local charm store.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4/31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Develop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POC to demonstrate end-to-end workload creation to deployment.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4/31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Develop POC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to deploy </a:t>
                      </a:r>
                      <a:r>
                        <a:rPr lang="en-US" sz="1200" b="0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Openstack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en-US" sz="1200" b="0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Ceph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charm to bare metal using </a:t>
                      </a:r>
                      <a:r>
                        <a:rPr lang="en-US" sz="1200" b="0" i="0" u="none" strike="noStrike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XClarity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integration.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6/30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Develop POC to deploy 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ThinkAgile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or product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 similar scale to bare metal.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</a:p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ThinkAgile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team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10/30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Alternative technology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evaluation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Feng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X.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On-going</a:t>
                      </a:r>
                      <a:r>
                        <a:rPr lang="en-US" sz="1200" baseline="0" dirty="0" smtClean="0"/>
                        <a:t> basis</a:t>
                      </a:r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Factors</a:t>
            </a:r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8205" y="1002297"/>
            <a:ext cx="11247286" cy="181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37" tIns="45668" rIns="91337" bIns="45668">
            <a:spAutoFit/>
          </a:bodyPr>
          <a:lstStyle/>
          <a:p>
            <a:pPr marL="115853" indent="-115853" defTabSz="914126" fontAlgn="base">
              <a:spcBef>
                <a:spcPct val="0"/>
              </a:spcBef>
              <a:spcAft>
                <a:spcPct val="0"/>
              </a:spcAft>
              <a:buClr>
                <a:srgbClr val="EC2225"/>
              </a:buClr>
            </a:pPr>
            <a:r>
              <a:rPr lang="en-US" altLang="zh-TW" sz="1999" b="1" dirty="0" smtClean="0">
                <a:solidFill>
                  <a:srgbClr val="0070C0"/>
                </a:solidFill>
                <a:ea typeface="PMingLiU" pitchFamily="18" charset="-120"/>
                <a:cs typeface="Arial" charset="0"/>
              </a:rPr>
              <a:t>Key factors for success</a:t>
            </a:r>
          </a:p>
          <a:p>
            <a:pPr marL="115853" indent="-115853" defTabSz="914126" fontAlgn="base">
              <a:spcBef>
                <a:spcPct val="0"/>
              </a:spcBef>
              <a:spcAft>
                <a:spcPct val="0"/>
              </a:spcAft>
              <a:buClr>
                <a:srgbClr val="EC2225"/>
              </a:buClr>
            </a:pPr>
            <a:endParaRPr lang="en-US" altLang="zh-TW" sz="1999" dirty="0">
              <a:solidFill>
                <a:srgbClr val="000000"/>
              </a:solidFill>
              <a:ea typeface="PMingLiU" pitchFamily="18" charset="-120"/>
              <a:cs typeface="Arial" charset="0"/>
            </a:endParaRPr>
          </a:p>
          <a:p>
            <a:pPr marL="74590" indent="-225357" defTabSz="12172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Integrate Workload Solution Store with Lenovo Solutions (manufacturing, packaging, sales)</a:t>
            </a:r>
          </a:p>
          <a:p>
            <a:pPr marL="74590" indent="-225357" defTabSz="12172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Develop the required service / support structure to train customers</a:t>
            </a:r>
          </a:p>
          <a:p>
            <a:pPr marL="74590" indent="-225357" defTabSz="12172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Develop a Lenovo partner ecosystem with 3</a:t>
            </a:r>
            <a:r>
              <a:rPr lang="en-US" sz="1799" baseline="30000" dirty="0" smtClean="0">
                <a:solidFill>
                  <a:srgbClr val="000000"/>
                </a:solidFill>
                <a:cs typeface="Arial" charset="0"/>
              </a:rPr>
              <a:t>rd</a:t>
            </a: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 party Cloud Applications</a:t>
            </a:r>
          </a:p>
          <a:p>
            <a:pPr marL="74590" indent="-225357" defTabSz="12172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1799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8205" y="3074022"/>
            <a:ext cx="10771556" cy="67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37" tIns="45668" rIns="91337" bIns="45668">
            <a:spAutoFit/>
          </a:bodyPr>
          <a:lstStyle/>
          <a:p>
            <a:pPr marL="115853" indent="-115853" defTabSz="914126" fontAlgn="base">
              <a:spcBef>
                <a:spcPct val="0"/>
              </a:spcBef>
              <a:spcAft>
                <a:spcPct val="0"/>
              </a:spcAft>
              <a:buClr>
                <a:srgbClr val="EC2225"/>
              </a:buClr>
            </a:pPr>
            <a:r>
              <a:rPr lang="en-US" altLang="zh-TW" sz="1999" b="1" dirty="0">
                <a:solidFill>
                  <a:srgbClr val="0070C0"/>
                </a:solidFill>
                <a:ea typeface="PMingLiU" pitchFamily="18" charset="-120"/>
                <a:cs typeface="Arial" charset="0"/>
              </a:rPr>
              <a:t>Key </a:t>
            </a:r>
            <a:r>
              <a:rPr lang="en-US" altLang="zh-TW" sz="1999" b="1" dirty="0" smtClean="0">
                <a:solidFill>
                  <a:srgbClr val="0070C0"/>
                </a:solidFill>
                <a:ea typeface="PMingLiU" pitchFamily="18" charset="-120"/>
                <a:cs typeface="Arial" charset="0"/>
              </a:rPr>
              <a:t>Dependencies and Risks</a:t>
            </a:r>
            <a:endParaRPr lang="en-US" altLang="zh-TW" sz="1999" b="1" dirty="0">
              <a:solidFill>
                <a:srgbClr val="0070C0"/>
              </a:solidFill>
              <a:ea typeface="PMingLiU" pitchFamily="18" charset="-120"/>
              <a:cs typeface="Arial" charset="0"/>
            </a:endParaRPr>
          </a:p>
          <a:p>
            <a:pPr marL="74590" indent="-225357" defTabSz="12172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Buy-in from DCG product, services and sales teams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8205" y="4637046"/>
            <a:ext cx="10771556" cy="12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37" tIns="45668" rIns="91337" bIns="45668">
            <a:spAutoFit/>
          </a:bodyPr>
          <a:lstStyle/>
          <a:p>
            <a:pPr marL="115853" indent="-115853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999" b="1" dirty="0">
                <a:solidFill>
                  <a:srgbClr val="0070C0"/>
                </a:solidFill>
                <a:ea typeface="PMingLiU" pitchFamily="18" charset="-120"/>
                <a:cs typeface="Arial" charset="0"/>
              </a:rPr>
              <a:t>Key Actions</a:t>
            </a:r>
          </a:p>
          <a:p>
            <a:pPr marL="342797" indent="-342797" defTabSz="914126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Evaluate if Juju Charms is the right technology or should it be based on a alternate technology</a:t>
            </a:r>
          </a:p>
          <a:p>
            <a:pPr marL="342797" indent="-342797" defTabSz="914126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Interlock with WW Geo/Sales teams to identify customer interest for </a:t>
            </a:r>
            <a:r>
              <a:rPr lang="en-US" sz="1799" dirty="0" err="1" smtClean="0">
                <a:solidFill>
                  <a:srgbClr val="000000"/>
                </a:solidFill>
                <a:cs typeface="Arial" charset="0"/>
              </a:rPr>
              <a:t>PoC</a:t>
            </a:r>
            <a:r>
              <a:rPr lang="en-US" sz="1799" dirty="0" smtClean="0">
                <a:solidFill>
                  <a:srgbClr val="000000"/>
                </a:solidFill>
                <a:cs typeface="Arial" charset="0"/>
              </a:rPr>
              <a:t> / technology adoption</a:t>
            </a:r>
          </a:p>
          <a:p>
            <a:pPr marL="342797" indent="-342797" defTabSz="914126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TW" sz="1799" dirty="0">
              <a:solidFill>
                <a:srgbClr val="000000"/>
              </a:solidFill>
              <a:ea typeface="PMingLiU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932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latin typeface="+mj-lt"/>
                <a:ea typeface="宋体" pitchFamily="2" charset="-122"/>
              </a:rPr>
              <a:t>Resource Plan</a:t>
            </a:r>
          </a:p>
        </p:txBody>
      </p:sp>
      <p:graphicFrame>
        <p:nvGraphicFramePr>
          <p:cNvPr id="3" name="Group 6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14491616"/>
              </p:ext>
            </p:extLst>
          </p:nvPr>
        </p:nvGraphicFramePr>
        <p:xfrm>
          <a:off x="334346" y="1196984"/>
          <a:ext cx="11520133" cy="4595816"/>
        </p:xfrm>
        <a:graphic>
          <a:graphicData uri="http://schemas.openxmlformats.org/drawingml/2006/table">
            <a:tbl>
              <a:tblPr/>
              <a:tblGrid>
                <a:gridCol w="2399675"/>
                <a:gridCol w="1824092"/>
                <a:gridCol w="983994"/>
                <a:gridCol w="1896039"/>
                <a:gridCol w="628486"/>
                <a:gridCol w="1263322"/>
                <a:gridCol w="603092"/>
                <a:gridCol w="658113"/>
                <a:gridCol w="1263320"/>
              </a:tblGrid>
              <a:tr h="382588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Human Resource (Person*Month)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FTE/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正式员工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Contractor/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外包岗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2588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R&amp;D Expenses ($K)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Note</a:t>
                      </a: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25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Onsite expenses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97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NRE Fee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462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Mockup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50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Machining/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加工费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25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Research Material/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研发材料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08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Testing/Certification/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实验检验费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70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Others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46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itchFamily="34" charset="-122"/>
                        </a:rPr>
                        <a:t>R&amp;D Expenses Total</a:t>
                      </a:r>
                    </a:p>
                  </a:txBody>
                  <a:tcPr marL="12697" marR="12697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03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588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" pitchFamily="34" charset="-122"/>
                      </a:endParaRPr>
                    </a:p>
                  </a:txBody>
                  <a:tcPr marL="12697" marR="12697" marT="952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15738" y="4345201"/>
            <a:ext cx="5351818" cy="2431435"/>
            <a:chOff x="315738" y="3838233"/>
            <a:chExt cx="5351818" cy="2431435"/>
          </a:xfrm>
        </p:grpSpPr>
        <p:sp>
          <p:nvSpPr>
            <p:cNvPr id="19" name="Rounded Rectangle 18"/>
            <p:cNvSpPr/>
            <p:nvPr/>
          </p:nvSpPr>
          <p:spPr>
            <a:xfrm>
              <a:off x="315738" y="3838233"/>
              <a:ext cx="2228286" cy="46166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cs typeface="Arial" pitchFamily="34" charset="0"/>
                </a:rPr>
                <a:t>Value:</a:t>
              </a:r>
              <a:endParaRPr lang="en-US" sz="1800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5738" y="3838233"/>
              <a:ext cx="5351818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  <a:p>
              <a:endPara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  <a:p>
              <a:pPr marL="285750" indent="-285750">
                <a:buClr>
                  <a:srgbClr val="C00000"/>
                </a:buClr>
                <a:buFont typeface="Wingdings" pitchFamily="2" charset="2"/>
                <a:buChar char="§"/>
              </a:pP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宋体" charset="-122"/>
                </a:rPr>
                <a:t>Better efficiency and consistency in development,  test, and deployment of Lenovo infrastructure solutions</a:t>
              </a:r>
            </a:p>
            <a:p>
              <a:pPr marL="285750" indent="-285750">
                <a:buClr>
                  <a:srgbClr val="C00000"/>
                </a:buClr>
                <a:buFont typeface="Wingdings" pitchFamily="2" charset="2"/>
                <a:buChar char="§"/>
              </a:pP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宋体" charset="-122"/>
                </a:rPr>
                <a:t>Offer customers a pre-integrated list of applications and workloads on Lenovo offerings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285750" indent="-285750">
                <a:buClr>
                  <a:srgbClr val="C00000"/>
                </a:buClr>
                <a:buFont typeface="Wingdings" pitchFamily="2" charset="2"/>
                <a:buChar char="§"/>
              </a:pP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宋体" charset="-122"/>
                </a:rPr>
                <a:t>Ease of deploying applications on Lenovo solutions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endParaRPr lang="en-US" sz="2000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15738" y="891681"/>
            <a:ext cx="2228286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cs typeface="Arial" pitchFamily="34" charset="0"/>
              </a:rPr>
              <a:t>Vision / Objective:</a:t>
            </a:r>
            <a:endParaRPr lang="en-US" sz="18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38" y="891681"/>
            <a:ext cx="53518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endParaRPr lang="en-US" sz="18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Develop a technology for automated configuration and deployment of Lenovo  hardware infrastructure, supported software platforms, and end user applications.</a:t>
            </a:r>
          </a:p>
          <a:p>
            <a:pPr marL="174625" indent="-174625">
              <a:buClr>
                <a:srgbClr val="C00000"/>
              </a:buClr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Identify a portfolio of 3</a:t>
            </a:r>
            <a:r>
              <a:rPr lang="en-US" sz="16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party applications to create an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appstore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of pre-integrated applications that would add value to Lenovo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ThinkAgile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and Cloud portfolios</a:t>
            </a:r>
          </a:p>
          <a:p>
            <a:endParaRPr lang="en-US" sz="2000" dirty="0" smtClean="0">
              <a:latin typeface="+mj-lt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118704" y="4345201"/>
            <a:ext cx="5421843" cy="2345257"/>
            <a:chOff x="6118704" y="4345201"/>
            <a:chExt cx="5421843" cy="2345257"/>
          </a:xfrm>
        </p:grpSpPr>
        <p:sp>
          <p:nvSpPr>
            <p:cNvPr id="21" name="Rounded Rectangle 20"/>
            <p:cNvSpPr/>
            <p:nvPr/>
          </p:nvSpPr>
          <p:spPr>
            <a:xfrm>
              <a:off x="6118705" y="4354693"/>
              <a:ext cx="2436806" cy="46166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cs typeface="Arial" pitchFamily="34" charset="0"/>
                </a:rPr>
                <a:t>Lenovo Leadership:</a:t>
              </a:r>
              <a:endParaRPr lang="en-US" sz="1800" dirty="0"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8704" y="4345201"/>
              <a:ext cx="5421843" cy="234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  <a:p>
              <a:endParaRPr lang="en-US" sz="2000" dirty="0" smtClean="0">
                <a:latin typeface="+mj-lt"/>
                <a:cs typeface="Arial" pitchFamily="34" charset="0"/>
              </a:endParaRPr>
            </a:p>
            <a:p>
              <a:pPr marL="457120" lvl="0" indent="-457120">
                <a:spcBef>
                  <a:spcPct val="20000"/>
                </a:spcBef>
                <a:buClr>
                  <a:srgbClr val="C00000"/>
                </a:buClr>
                <a:buFont typeface="Wingdings" pitchFamily="2" charset="2"/>
                <a:buChar char="§"/>
                <a:defRPr/>
              </a:pP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Enable Lenovo to optimize deployment efficiency and simplify customer implementation </a:t>
              </a:r>
            </a:p>
            <a:p>
              <a:pPr marL="457120" lvl="0" indent="-457120">
                <a:spcBef>
                  <a:spcPct val="20000"/>
                </a:spcBef>
                <a:buClr>
                  <a:srgbClr val="C00000"/>
                </a:buClr>
                <a:buFont typeface="Wingdings" pitchFamily="2" charset="2"/>
                <a:buChar char="§"/>
                <a:defRPr/>
              </a:pP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Key enabling technology in </a:t>
              </a:r>
              <a:r>
                <a:rPr 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xClarity</a:t>
              </a: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 cloud to position Lenovo as a truly open multi-platform cloud technology provider</a:t>
              </a:r>
            </a:p>
            <a:p>
              <a:endParaRPr lang="en-US" sz="2000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6118706" y="891681"/>
            <a:ext cx="2436804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cs typeface="Arial" pitchFamily="34" charset="0"/>
              </a:rPr>
              <a:t>Deliverable(s) Form:</a:t>
            </a:r>
            <a:endParaRPr lang="en-US" sz="1800" dirty="0">
              <a:latin typeface="+mj-lt"/>
            </a:endParaRPr>
          </a:p>
        </p:txBody>
      </p:sp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latin typeface="+mj-lt"/>
                <a:ea typeface="宋体" pitchFamily="2" charset="-122"/>
              </a:rPr>
              <a:t>Project Background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75703" y="1095555"/>
            <a:ext cx="0" cy="52780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6661" y="4128380"/>
            <a:ext cx="11153886" cy="543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18704" y="883578"/>
            <a:ext cx="53518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endParaRPr lang="en-US" sz="18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Deliver the technology as an internal tool to define and deliver solutions on Lenovo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hardware (format: 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operator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CLI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, workload building tools, web dashboard</a:t>
            </a:r>
            <a:r>
              <a:rPr lang="en-US" sz="1600" dirty="0" smtClean="0">
                <a:latin typeface="+mj-lt"/>
                <a:cs typeface="Arial" pitchFamily="34" charset="0"/>
              </a:rPr>
              <a:t>) </a:t>
            </a: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Develop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blueprints for Lenovo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ThinkAgile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Openstack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to demonstrate the technology and enable deployment automation on site and in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manufacturing (format: </a:t>
            </a:r>
            <a:r>
              <a:rPr lang="en-US" sz="1600" dirty="0" smtClean="0">
                <a:solidFill>
                  <a:schemeClr val="accent2"/>
                </a:solidFill>
                <a:cs typeface="Arial" pitchFamily="34" charset="0"/>
              </a:rPr>
              <a:t>packages software, design documents, test suites</a:t>
            </a:r>
            <a:r>
              <a:rPr lang="en-US" sz="1600" dirty="0" smtClean="0">
                <a:cs typeface="Arial" pitchFamily="34" charset="0"/>
              </a:rPr>
              <a:t>)</a:t>
            </a:r>
            <a:endParaRPr lang="en-US" sz="1600" dirty="0" smtClean="0"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Integrate with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xClarity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cloud. Provide access to a wide range of end user applications on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top (format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: provider </a:t>
            </a:r>
            <a:r>
              <a:rPr lang="en-US" sz="1600" dirty="0" err="1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plugin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  <a:p>
            <a:pPr marL="174625" indent="-174625">
              <a:buClr>
                <a:srgbClr val="C00000"/>
              </a:buClr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  <a:p>
            <a:endParaRPr lang="en-US" sz="2000" dirty="0" smtClean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Case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2528124" y="2704570"/>
          <a:ext cx="7012459" cy="392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2913" y="346702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7554" y="5447766"/>
            <a:ext cx="85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Value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39991" y="976183"/>
          <a:ext cx="8508843" cy="1680519"/>
        </p:xfrm>
        <a:graphic>
          <a:graphicData uri="http://schemas.openxmlformats.org/drawingml/2006/table">
            <a:tbl>
              <a:tblPr/>
              <a:tblGrid>
                <a:gridCol w="1671355"/>
                <a:gridCol w="6837488"/>
              </a:tblGrid>
              <a:tr h="1680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Business Model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Solution store will be offered for free</a:t>
                      </a:r>
                      <a:endParaRPr lang="en-US" altLang="zh-CN" sz="1400" dirty="0" smtClean="0"/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Solution store will be a facilitator to deploy applications easily</a:t>
                      </a:r>
                      <a:endParaRPr lang="en-US" altLang="zh-CN" sz="1200" b="0" dirty="0" smtClean="0"/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endParaRPr lang="en-US" altLang="zh-CN" sz="1400" dirty="0" smtClean="0"/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lang="en-US" altLang="zh-CN" sz="1400" dirty="0" smtClean="0"/>
                        <a:t>Monetize</a:t>
                      </a:r>
                      <a:r>
                        <a:rPr lang="en-US" altLang="zh-CN" sz="1400" baseline="0" dirty="0" smtClean="0"/>
                        <a:t> through</a:t>
                      </a:r>
                      <a:endParaRPr lang="en-US" altLang="zh-CN" sz="1400" dirty="0" smtClean="0"/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Applications integrated into the Solution Store (so long as they are not Open Source)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Value capture through increased value of Lenovo Cloud solutions</a:t>
                      </a: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 cloud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uju cloud and provi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8217" y="946076"/>
            <a:ext cx="3951298" cy="55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997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4"/>
          <p:cNvSpPr>
            <a:spLocks noChangeArrowheads="1"/>
          </p:cNvSpPr>
          <p:nvPr/>
        </p:nvSpPr>
        <p:spPr bwMode="gray">
          <a:xfrm>
            <a:off x="389016" y="943696"/>
            <a:ext cx="11238926" cy="1946149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9144" rIns="0"/>
          <a:lstStyle/>
          <a:p>
            <a:pPr marL="85725" indent="-85725" defTabSz="914400" fontAlgn="base">
              <a:spcBef>
                <a:spcPct val="0"/>
              </a:spcBef>
              <a:spcAft>
                <a:spcPct val="0"/>
              </a:spcAft>
              <a:buClr>
                <a:srgbClr val="E2231A"/>
              </a:buClr>
              <a:defRPr/>
            </a:pPr>
            <a:endParaRPr lang="en-US" altLang="zh-CN" sz="1200" dirty="0">
              <a:solidFill>
                <a:srgbClr val="000000"/>
              </a:solidFill>
              <a:sym typeface="Calibri" pitchFamily="34" charset="0"/>
            </a:endParaRPr>
          </a:p>
          <a:p>
            <a:pPr marL="85725" indent="-85725" defTabSz="914400" fontAlgn="base">
              <a:spcBef>
                <a:spcPct val="0"/>
              </a:spcBef>
              <a:spcAft>
                <a:spcPct val="0"/>
              </a:spcAft>
              <a:buClr>
                <a:srgbClr val="E2231A"/>
              </a:buClr>
              <a:defRPr/>
            </a:pPr>
            <a:endParaRPr lang="en-US" altLang="zh-CN" sz="1400" dirty="0">
              <a:solidFill>
                <a:srgbClr val="000000"/>
              </a:solidFill>
              <a:ea typeface="宋体" pitchFamily="2" charset="-122"/>
              <a:cs typeface="Calibri" pitchFamily="34" charset="0"/>
              <a:sym typeface="Calibri" pitchFamily="34" charset="0"/>
            </a:endParaRPr>
          </a:p>
          <a:p>
            <a:pPr marL="166688" indent="-166688" defTabSz="1217563" fontAlgn="base">
              <a:spcBef>
                <a:spcPct val="15000"/>
              </a:spcBef>
              <a:spcAft>
                <a:spcPct val="15000"/>
              </a:spcAft>
              <a:buClr>
                <a:srgbClr val="006699"/>
              </a:buClr>
              <a:defRPr/>
            </a:pPr>
            <a:endParaRPr lang="en-US" altLang="zh-CN" sz="1200" dirty="0">
              <a:solidFill>
                <a:srgbClr val="000000"/>
              </a:solidFill>
              <a:sym typeface="Calibri" pitchFamily="34" charset="0"/>
            </a:endParaRPr>
          </a:p>
          <a:p>
            <a:pPr marL="166688" indent="-166688" defTabSz="1217563" fontAlgn="base">
              <a:spcBef>
                <a:spcPct val="15000"/>
              </a:spcBef>
              <a:spcAft>
                <a:spcPct val="15000"/>
              </a:spcAft>
              <a:buClr>
                <a:srgbClr val="006699"/>
              </a:buClr>
              <a:defRPr/>
            </a:pPr>
            <a:endParaRPr lang="en-US" altLang="zh-CN" sz="1200" dirty="0">
              <a:solidFill>
                <a:srgbClr val="000000"/>
              </a:solidFill>
            </a:endParaRPr>
          </a:p>
          <a:p>
            <a:pPr marL="166688" indent="-166688" defTabSz="1217563" fontAlgn="base">
              <a:spcBef>
                <a:spcPct val="15000"/>
              </a:spcBef>
              <a:spcAft>
                <a:spcPct val="15000"/>
              </a:spcAft>
              <a:buClr>
                <a:srgbClr val="006699"/>
              </a:buClr>
              <a:buFont typeface="Wingdings" pitchFamily="2" charset="2"/>
              <a:buChar char="§"/>
              <a:defRPr/>
            </a:pPr>
            <a:endParaRPr lang="en-US" altLang="zh-CN" sz="1200" dirty="0">
              <a:solidFill>
                <a:srgbClr val="000000"/>
              </a:solidFill>
            </a:endParaRPr>
          </a:p>
          <a:p>
            <a:pPr defTabSz="1217563" fontAlgn="base">
              <a:spcBef>
                <a:spcPct val="15000"/>
              </a:spcBef>
              <a:spcAft>
                <a:spcPct val="15000"/>
              </a:spcAft>
              <a:buClr>
                <a:srgbClr val="006699"/>
              </a:buClr>
              <a:defRPr/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ea typeface="宋体" pitchFamily="2" charset="-122"/>
              </a:rPr>
              <a:t>Executive Summary – Workload Solution Store</a:t>
            </a: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>
          <a:xfrm>
            <a:off x="278645" y="6696416"/>
            <a:ext cx="3921760" cy="138499"/>
          </a:xfrm>
        </p:spPr>
        <p:txBody>
          <a:bodyPr/>
          <a:lstStyle/>
          <a:p>
            <a:pPr>
              <a:defRPr/>
            </a:pPr>
            <a:r>
              <a:rPr lang="en-US" sz="900" dirty="0" smtClean="0"/>
              <a:t>2017 LENOVO CONFIDENTIAL.  All rights reserved.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042893" y="2087560"/>
            <a:ext cx="928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Identify and adopt industry leading infrastructure and workload modeling technology and library so to leverage preexisting workload repository</a:t>
            </a:r>
          </a:p>
          <a:p>
            <a:pPr marL="174625" indent="-174625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Create baseline end-to-end implementation and technology portfolio suitable for modeling and provisioning of </a:t>
            </a:r>
            <a:r>
              <a:rPr lang="en-US" sz="12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ThinkAgile</a:t>
            </a: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Ceph</a:t>
            </a: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infrastructure and workloads on top of it </a:t>
            </a:r>
          </a:p>
        </p:txBody>
      </p:sp>
      <p:cxnSp>
        <p:nvCxnSpPr>
          <p:cNvPr id="46" name="直接箭头连接符 65"/>
          <p:cNvCxnSpPr/>
          <p:nvPr/>
        </p:nvCxnSpPr>
        <p:spPr>
          <a:xfrm>
            <a:off x="1931549" y="1483911"/>
            <a:ext cx="9592382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utoShape 105"/>
          <p:cNvSpPr>
            <a:spLocks noChangeArrowheads="1"/>
          </p:cNvSpPr>
          <p:nvPr/>
        </p:nvSpPr>
        <p:spPr bwMode="auto">
          <a:xfrm>
            <a:off x="2445962" y="1367427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49" name="AutoShape 105"/>
          <p:cNvSpPr>
            <a:spLocks noChangeArrowheads="1"/>
          </p:cNvSpPr>
          <p:nvPr/>
        </p:nvSpPr>
        <p:spPr bwMode="auto">
          <a:xfrm>
            <a:off x="4703920" y="1367427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4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50" name="AutoShape 105"/>
          <p:cNvSpPr>
            <a:spLocks noChangeArrowheads="1"/>
          </p:cNvSpPr>
          <p:nvPr/>
        </p:nvSpPr>
        <p:spPr bwMode="auto">
          <a:xfrm>
            <a:off x="7155649" y="1392471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91012" y="2053901"/>
            <a:ext cx="11254632" cy="1640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1134" y="1453419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Milestones</a:t>
            </a:r>
            <a:endParaRPr lang="en-US" sz="1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 Box 75"/>
          <p:cNvSpPr txBox="1">
            <a:spLocks noChangeArrowheads="1"/>
          </p:cNvSpPr>
          <p:nvPr/>
        </p:nvSpPr>
        <p:spPr bwMode="auto">
          <a:xfrm>
            <a:off x="2358364" y="1030773"/>
            <a:ext cx="929950" cy="36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Juju Ironic POC</a:t>
            </a:r>
            <a:endParaRPr lang="en-US" altLang="ja-JP" sz="1100" b="1" dirty="0">
              <a:solidFill>
                <a:srgbClr val="0070C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39525" y="1504347"/>
            <a:ext cx="554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414042"/>
                </a:solidFill>
                <a:latin typeface="Calibri" pitchFamily="34" charset="0"/>
              </a:rPr>
              <a:t>Apr 15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512299" y="1473605"/>
            <a:ext cx="5421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414042"/>
                </a:solidFill>
                <a:latin typeface="Calibri" pitchFamily="34" charset="0"/>
              </a:rPr>
              <a:t>Jun 30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60" name="Text Box 75"/>
          <p:cNvSpPr txBox="1">
            <a:spLocks noChangeArrowheads="1"/>
          </p:cNvSpPr>
          <p:nvPr/>
        </p:nvSpPr>
        <p:spPr bwMode="auto">
          <a:xfrm>
            <a:off x="4393383" y="934089"/>
            <a:ext cx="1872749" cy="49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3</a:t>
            </a:r>
            <a:r>
              <a:rPr lang="en-US" altLang="ja-JP" sz="1100" b="1" baseline="30000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rd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 party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OpenStack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 /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Kubernetes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 /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Ceph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 deployment</a:t>
            </a:r>
            <a:endParaRPr lang="en-US" altLang="ja-JP" sz="1100" b="1" dirty="0">
              <a:solidFill>
                <a:srgbClr val="0070C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54042" y="1504347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050" b="1" dirty="0" smtClean="0">
                <a:solidFill>
                  <a:srgbClr val="414042"/>
                </a:solidFill>
                <a:latin typeface="Calibri" pitchFamily="34" charset="0"/>
                <a:cs typeface="+mn-cs"/>
              </a:rPr>
              <a:t>Sep TBD 2017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63" name="Text Box 75"/>
          <p:cNvSpPr txBox="1">
            <a:spLocks noChangeArrowheads="1"/>
          </p:cNvSpPr>
          <p:nvPr/>
        </p:nvSpPr>
        <p:spPr bwMode="auto">
          <a:xfrm>
            <a:off x="6902620" y="934089"/>
            <a:ext cx="1335589" cy="36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Define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</a:rPr>
              <a:t>ThinkAgile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</a:rPr>
              <a:t>Ceph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 model</a:t>
            </a:r>
            <a:endParaRPr lang="en-US" altLang="ja-JP" sz="1100" b="1" dirty="0">
              <a:solidFill>
                <a:srgbClr val="0070C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64" name="AutoShape 105"/>
          <p:cNvSpPr>
            <a:spLocks noChangeArrowheads="1"/>
          </p:cNvSpPr>
          <p:nvPr/>
        </p:nvSpPr>
        <p:spPr bwMode="auto">
          <a:xfrm>
            <a:off x="9830885" y="1392471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65" name="Text Box 75"/>
          <p:cNvSpPr txBox="1">
            <a:spLocks noChangeArrowheads="1"/>
          </p:cNvSpPr>
          <p:nvPr/>
        </p:nvSpPr>
        <p:spPr bwMode="auto">
          <a:xfrm>
            <a:off x="9543353" y="934089"/>
            <a:ext cx="1498442" cy="36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Orchestrate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</a:rPr>
              <a:t>ThinkAgile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en-US" altLang="ja-JP" sz="1100" b="1" dirty="0" err="1" smtClean="0">
                <a:solidFill>
                  <a:srgbClr val="0070C0"/>
                </a:solidFill>
                <a:latin typeface="Calibri" pitchFamily="34" charset="0"/>
              </a:rPr>
              <a:t>Ceph</a:t>
            </a:r>
            <a:r>
              <a:rPr lang="en-US" altLang="ja-JP" sz="1100" b="1" dirty="0" smtClean="0">
                <a:solidFill>
                  <a:srgbClr val="0070C0"/>
                </a:solidFill>
                <a:latin typeface="Calibri" pitchFamily="34" charset="0"/>
              </a:rPr>
              <a:t> deployment</a:t>
            </a:r>
            <a:endParaRPr lang="en-US" altLang="ja-JP" sz="1100" b="1" dirty="0">
              <a:solidFill>
                <a:srgbClr val="0070C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629646" y="1498551"/>
            <a:ext cx="9573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050" b="1" dirty="0" smtClean="0">
                <a:solidFill>
                  <a:srgbClr val="414042"/>
                </a:solidFill>
                <a:latin typeface="Calibri" pitchFamily="34" charset="0"/>
                <a:cs typeface="+mn-cs"/>
              </a:rPr>
              <a:t>Dec TBD 2017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cxnSp>
        <p:nvCxnSpPr>
          <p:cNvPr id="67" name="Straight Connector 22"/>
          <p:cNvCxnSpPr/>
          <p:nvPr/>
        </p:nvCxnSpPr>
        <p:spPr>
          <a:xfrm>
            <a:off x="2138573" y="1158338"/>
            <a:ext cx="0" cy="74995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utoShape 190"/>
          <p:cNvSpPr>
            <a:spLocks noChangeArrowheads="1"/>
          </p:cNvSpPr>
          <p:nvPr/>
        </p:nvSpPr>
        <p:spPr bwMode="auto">
          <a:xfrm>
            <a:off x="10185669" y="2703518"/>
            <a:ext cx="168417" cy="15329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281678" y="2688811"/>
            <a:ext cx="651487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Lenovo BU</a:t>
            </a:r>
          </a:p>
        </p:txBody>
      </p:sp>
      <p:sp>
        <p:nvSpPr>
          <p:cNvPr id="72" name="AutoShape 190"/>
          <p:cNvSpPr>
            <a:spLocks noChangeArrowheads="1"/>
          </p:cNvSpPr>
          <p:nvPr/>
        </p:nvSpPr>
        <p:spPr bwMode="auto">
          <a:xfrm>
            <a:off x="9270294" y="2703518"/>
            <a:ext cx="168417" cy="153293"/>
          </a:xfrm>
          <a:prstGeom prst="star5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81569" y="2688811"/>
            <a:ext cx="773157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Lenovo </a:t>
            </a:r>
            <a:r>
              <a:rPr lang="en-US" sz="900" dirty="0" smtClean="0"/>
              <a:t>LCTC</a:t>
            </a:r>
            <a:endParaRPr lang="en-US" sz="9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3792" y="2702466"/>
            <a:ext cx="845053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Milestones key:</a:t>
            </a:r>
          </a:p>
        </p:txBody>
      </p:sp>
      <p:sp>
        <p:nvSpPr>
          <p:cNvPr id="76" name="AutoShape 190"/>
          <p:cNvSpPr>
            <a:spLocks noChangeArrowheads="1"/>
          </p:cNvSpPr>
          <p:nvPr/>
        </p:nvSpPr>
        <p:spPr bwMode="auto">
          <a:xfrm>
            <a:off x="10959560" y="2703518"/>
            <a:ext cx="168417" cy="153293"/>
          </a:xfrm>
          <a:prstGeom prst="star5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068528" y="2688811"/>
            <a:ext cx="533965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3</a:t>
            </a:r>
            <a:r>
              <a:rPr lang="en-US" sz="900" baseline="30000" dirty="0"/>
              <a:t>rd</a:t>
            </a:r>
            <a:r>
              <a:rPr lang="en-US" sz="900" dirty="0"/>
              <a:t> Party</a:t>
            </a:r>
          </a:p>
        </p:txBody>
      </p:sp>
      <p:sp>
        <p:nvSpPr>
          <p:cNvPr id="78" name="Isosceles Triangle 77"/>
          <p:cNvSpPr/>
          <p:nvPr/>
        </p:nvSpPr>
        <p:spPr>
          <a:xfrm>
            <a:off x="2042893" y="1495721"/>
            <a:ext cx="175799" cy="142111"/>
          </a:xfrm>
          <a:prstGeom prst="triangl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Box 75"/>
          <p:cNvSpPr txBox="1">
            <a:spLocks noChangeArrowheads="1"/>
          </p:cNvSpPr>
          <p:nvPr/>
        </p:nvSpPr>
        <p:spPr bwMode="auto">
          <a:xfrm>
            <a:off x="1931549" y="1758011"/>
            <a:ext cx="634985" cy="34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Kickoff</a:t>
            </a:r>
          </a:p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Feb 23</a:t>
            </a:r>
            <a:endParaRPr lang="en-US" altLang="ja-JP" sz="10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+mn-cs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2135517" y="1637832"/>
            <a:ext cx="1138" cy="259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1134" y="2087560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Objective:</a:t>
            </a:r>
            <a:endParaRPr lang="en-US" sz="1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Isosceles Triangle 98"/>
          <p:cNvSpPr/>
          <p:nvPr/>
        </p:nvSpPr>
        <p:spPr>
          <a:xfrm>
            <a:off x="3672517" y="1501571"/>
            <a:ext cx="175799" cy="142111"/>
          </a:xfrm>
          <a:prstGeom prst="triangl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3765141" y="1643682"/>
            <a:ext cx="1138" cy="259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Box 75"/>
          <p:cNvSpPr txBox="1">
            <a:spLocks noChangeArrowheads="1"/>
          </p:cNvSpPr>
          <p:nvPr/>
        </p:nvSpPr>
        <p:spPr bwMode="auto">
          <a:xfrm>
            <a:off x="3462959" y="1762663"/>
            <a:ext cx="634985" cy="33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algn="ctr"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Concept</a:t>
            </a:r>
          </a:p>
          <a:p>
            <a:pPr algn="ctr"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TBD</a:t>
            </a:r>
            <a:endParaRPr lang="en-US" altLang="ja-JP" sz="10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+mn-cs"/>
            </a:endParaRPr>
          </a:p>
        </p:txBody>
      </p:sp>
      <p:sp>
        <p:nvSpPr>
          <p:cNvPr id="108" name="Text Box 75"/>
          <p:cNvSpPr txBox="1">
            <a:spLocks noChangeArrowheads="1"/>
          </p:cNvSpPr>
          <p:nvPr/>
        </p:nvSpPr>
        <p:spPr bwMode="auto">
          <a:xfrm>
            <a:off x="10322166" y="1801725"/>
            <a:ext cx="1185461" cy="22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C00000"/>
                </a:solidFill>
                <a:latin typeface="Calibri" pitchFamily="34" charset="0"/>
              </a:rPr>
              <a:t>Deliver to DCG</a:t>
            </a:r>
            <a:endParaRPr lang="en-US" altLang="ja-JP" sz="1100" b="1" dirty="0">
              <a:solidFill>
                <a:srgbClr val="C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38153" y="4321834"/>
            <a:ext cx="42898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</a:pPr>
            <a:r>
              <a:rPr lang="en-US" altLang="zh-CN" sz="1400" b="1" dirty="0" smtClean="0">
                <a:solidFill>
                  <a:srgbClr val="0070C0"/>
                </a:solidFill>
              </a:rPr>
              <a:t>Core Team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Feng Xia		&gt; Lead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0" dirty="0" smtClean="0"/>
              <a:t>Rich Wellum		&gt; Scrum Master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err="1" smtClean="0"/>
              <a:t>Xiaogang</a:t>
            </a:r>
            <a:r>
              <a:rPr lang="en-US" altLang="zh-CN" sz="1200" dirty="0" smtClean="0"/>
              <a:t> Zhou	&gt; Code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0" dirty="0" smtClean="0"/>
              <a:t>Pramodh Mallipatna	&gt; Marketing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12339" y="3096869"/>
            <a:ext cx="48313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</a:pPr>
            <a:r>
              <a:rPr lang="en-US" altLang="zh-CN" sz="1400" b="1" dirty="0" smtClean="0">
                <a:solidFill>
                  <a:srgbClr val="0070C0"/>
                </a:solidFill>
              </a:rPr>
              <a:t>Stakeholders</a:t>
            </a:r>
            <a:endParaRPr lang="en-US" altLang="zh-CN" sz="1200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err="1" smtClean="0"/>
              <a:t>xClarity</a:t>
            </a:r>
            <a:endParaRPr lang="en-US" altLang="zh-CN" sz="1200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err="1" smtClean="0"/>
              <a:t>ThinkAgile</a:t>
            </a:r>
            <a:r>
              <a:rPr lang="en-US" altLang="zh-CN" sz="1200" dirty="0" smtClean="0"/>
              <a:t> Team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Lenovo IT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STIC</a:t>
            </a:r>
          </a:p>
        </p:txBody>
      </p:sp>
      <p:graphicFrame>
        <p:nvGraphicFramePr>
          <p:cNvPr id="55" name="Group 19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26416674"/>
              </p:ext>
            </p:extLst>
          </p:nvPr>
        </p:nvGraphicFramePr>
        <p:xfrm>
          <a:off x="389016" y="2976105"/>
          <a:ext cx="6192939" cy="3559221"/>
        </p:xfrm>
        <a:graphic>
          <a:graphicData uri="http://schemas.openxmlformats.org/drawingml/2006/table">
            <a:tbl>
              <a:tblPr/>
              <a:tblGrid>
                <a:gridCol w="1216452"/>
                <a:gridCol w="4976487"/>
              </a:tblGrid>
              <a:tr h="5467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Product Description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Workload solution store with</a:t>
                      </a:r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Pre-integrated list of Lenovo supported applications and workloads</a:t>
                      </a:r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Integrated with Lenovo solutions</a:t>
                      </a: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 </a:t>
                      </a: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530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Target Market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lang="en-US" altLang="zh-CN" sz="1050" dirty="0" smtClean="0"/>
                        <a:t>Internal customers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lang="en-US" altLang="zh-CN" sz="1000" dirty="0" smtClean="0"/>
                        <a:t>Lenovo Manufacturing &amp; Lab Operators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lang="en-US" altLang="zh-CN" sz="1000" b="0" dirty="0" smtClean="0"/>
                        <a:t>Lenovo Professional Services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lang="en-US" altLang="zh-CN" sz="1000" dirty="0" smtClean="0"/>
                        <a:t>Lenovo DCG Solutions group</a:t>
                      </a:r>
                      <a:endParaRPr lang="en-US" altLang="zh-CN" sz="1000" b="0" dirty="0" smtClean="0"/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lang="en-US" altLang="zh-CN" sz="1050" dirty="0" smtClean="0"/>
                        <a:t>External customers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lang="en-US" altLang="zh-CN" sz="1000" dirty="0" smtClean="0"/>
                        <a:t>Cloud operators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lang="en-US" altLang="zh-CN" sz="1000" b="0" dirty="0" smtClean="0"/>
                        <a:t>Enterprise IT operators / </a:t>
                      </a:r>
                      <a:r>
                        <a:rPr lang="en-US" altLang="zh-CN" sz="1000" b="0" dirty="0" err="1" smtClean="0"/>
                        <a:t>DevOps</a:t>
                      </a:r>
                      <a:r>
                        <a:rPr lang="en-US" altLang="zh-CN" sz="1000" b="0" dirty="0" smtClean="0"/>
                        <a:t> environments</a:t>
                      </a:r>
                      <a:endParaRPr kumimoji="0" lang="en-US" altLang="zh-CN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+mn-cs"/>
                      </a:endParaRP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Value Proposition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Offer a pre-integrated list of applications and workloads on Lenovo offerings</a:t>
                      </a:r>
                      <a:endParaRPr lang="en-US" altLang="zh-CN" sz="1050" dirty="0" smtClean="0"/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Ease of deploying applications on Lenovo solutions</a:t>
                      </a:r>
                      <a:endParaRPr lang="en-US" altLang="zh-CN" sz="1050" dirty="0" smtClean="0"/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906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Business Model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kumimoji="0" lang="en-US" altLang="zh-CN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Solution store will be offered for free</a:t>
                      </a:r>
                      <a:endParaRPr lang="en-US" altLang="zh-CN" sz="1050" dirty="0" smtClean="0"/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+mn-cs"/>
                        </a:rPr>
                        <a:t>Solution store will be a facilitator to deploy applications easily</a:t>
                      </a:r>
                      <a:endParaRPr lang="en-US" altLang="zh-CN" sz="1000" b="0" dirty="0" smtClean="0"/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itchFamily="2" charset="2"/>
                        <a:buChar char="§"/>
                      </a:pPr>
                      <a:r>
                        <a:rPr lang="en-US" altLang="zh-CN" sz="1050" dirty="0" smtClean="0"/>
                        <a:t>Monetize</a:t>
                      </a:r>
                      <a:r>
                        <a:rPr lang="en-US" altLang="zh-CN" sz="1050" baseline="0" dirty="0" smtClean="0"/>
                        <a:t> through</a:t>
                      </a:r>
                      <a:endParaRPr lang="en-US" altLang="zh-CN" sz="1050" dirty="0" smtClean="0"/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Applications integrated into the Solution Store (so long as they are not Open Source)</a:t>
                      </a:r>
                    </a:p>
                    <a:p>
                      <a:pPr marL="895243" lvl="1" indent="-285750">
                        <a:buClr>
                          <a:srgbClr val="C00000"/>
                        </a:buClr>
                        <a:buFont typeface="Courier New" pitchFamily="49" charset="0"/>
                        <a:buChar char="o"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Value capture through increased value of Lenovo Cloud solutions</a:t>
                      </a: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8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GEO Availability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All </a:t>
                      </a:r>
                      <a:r>
                        <a:rPr kumimoji="0" lang="en-US" altLang="zh-CN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Geos</a:t>
                      </a: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 where Lenovo solutions are sold</a:t>
                      </a:r>
                      <a:endParaRPr kumimoji="0" lang="pl-PL" altLang="zh-CN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宋体" charset="-122"/>
                        <a:cs typeface="+mn-cs"/>
                      </a:endParaRP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8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ea typeface="宋体" charset="-122"/>
                        </a:rPr>
                        <a:t>Volume Target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charset="-122"/>
                          <a:cs typeface="+mn-cs"/>
                        </a:rPr>
                        <a:t>Tied to Lenovo solutions</a:t>
                      </a:r>
                    </a:p>
                  </a:txBody>
                  <a:tcPr marL="179953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Isosceles Triangle 41"/>
          <p:cNvSpPr/>
          <p:nvPr/>
        </p:nvSpPr>
        <p:spPr>
          <a:xfrm>
            <a:off x="10643426" y="1495721"/>
            <a:ext cx="175799" cy="142111"/>
          </a:xfrm>
          <a:prstGeom prst="triangl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0740453" y="1622813"/>
            <a:ext cx="1138" cy="259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Workload Solution Store – Concept and Value</a:t>
            </a:r>
            <a:endParaRPr lang="en-US" sz="3200" dirty="0"/>
          </a:p>
        </p:txBody>
      </p:sp>
      <p:pic>
        <p:nvPicPr>
          <p:cNvPr id="977922" name="Picture 2" descr="Image result for applic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9955" y="890865"/>
            <a:ext cx="5228882" cy="1995691"/>
          </a:xfrm>
          <a:prstGeom prst="rect">
            <a:avLst/>
          </a:prstGeom>
          <a:noFill/>
        </p:spPr>
      </p:pic>
      <p:sp>
        <p:nvSpPr>
          <p:cNvPr id="6" name="Left-Right Arrow 5"/>
          <p:cNvSpPr/>
          <p:nvPr/>
        </p:nvSpPr>
        <p:spPr>
          <a:xfrm>
            <a:off x="407772" y="2503520"/>
            <a:ext cx="11473249" cy="1020897"/>
          </a:xfrm>
          <a:prstGeom prst="leftRight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02770" y="2781530"/>
            <a:ext cx="3683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Workload Orchestration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652" y="6350020"/>
            <a:ext cx="265671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C00000"/>
                </a:solidFill>
              </a:rPr>
              <a:t>Lenovo </a:t>
            </a:r>
            <a:r>
              <a:rPr lang="en-US" sz="1800" b="1" dirty="0" err="1" smtClean="0">
                <a:solidFill>
                  <a:srgbClr val="C00000"/>
                </a:solidFill>
              </a:rPr>
              <a:t>ThinkAgile</a:t>
            </a:r>
            <a:endParaRPr lang="en-US" sz="1800" b="1" dirty="0" smtClean="0">
              <a:solidFill>
                <a:srgbClr val="C00000"/>
              </a:solidFill>
            </a:endParaRPr>
          </a:p>
        </p:txBody>
      </p:sp>
      <p:pic>
        <p:nvPicPr>
          <p:cNvPr id="977926" name="Picture 6" descr="Lenovo Converged CX 2000 Fro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91" y="3568878"/>
            <a:ext cx="3599292" cy="2699469"/>
          </a:xfrm>
          <a:prstGeom prst="rect">
            <a:avLst/>
          </a:prstGeom>
          <a:noFill/>
        </p:spPr>
      </p:pic>
      <p:pic>
        <p:nvPicPr>
          <p:cNvPr id="977928" name="Picture 8" descr="Lenovo Converged Systems HX Seri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5466" y="3984607"/>
            <a:ext cx="2328117" cy="1409124"/>
          </a:xfrm>
          <a:prstGeom prst="rect">
            <a:avLst/>
          </a:prstGeom>
          <a:noFill/>
        </p:spPr>
      </p:pic>
      <p:pic>
        <p:nvPicPr>
          <p:cNvPr id="977930" name="Picture 10" descr="Microsoft Clou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8094" y="3751013"/>
            <a:ext cx="1987715" cy="1702810"/>
          </a:xfrm>
          <a:prstGeom prst="rect">
            <a:avLst/>
          </a:prstGeom>
          <a:noFill/>
        </p:spPr>
      </p:pic>
      <p:pic>
        <p:nvPicPr>
          <p:cNvPr id="977932" name="Picture 12" descr="Microsoft Clou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10226" y="5348622"/>
            <a:ext cx="1173327" cy="391109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741288" y="6350020"/>
            <a:ext cx="31203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C00000"/>
                </a:solidFill>
              </a:rPr>
              <a:t>Lenovo Cloud Solutions</a:t>
            </a:r>
          </a:p>
        </p:txBody>
      </p:sp>
      <p:pic>
        <p:nvPicPr>
          <p:cNvPr id="977934" name="Picture 14" descr="Red Hat Clou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11216" y="5621946"/>
            <a:ext cx="1060964" cy="406703"/>
          </a:xfrm>
          <a:prstGeom prst="rect">
            <a:avLst/>
          </a:prstGeom>
          <a:noFill/>
        </p:spPr>
      </p:pic>
      <p:pic>
        <p:nvPicPr>
          <p:cNvPr id="977936" name="Picture 16" descr="SUSE Clou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83384" y="5362841"/>
            <a:ext cx="889813" cy="468635"/>
          </a:xfrm>
          <a:prstGeom prst="rect">
            <a:avLst/>
          </a:prstGeom>
          <a:noFill/>
        </p:spPr>
      </p:pic>
      <p:pic>
        <p:nvPicPr>
          <p:cNvPr id="977938" name="Picture 18" descr="lenovo systems solutions cloud vmware vcloud suit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52903" y="4804132"/>
            <a:ext cx="1022374" cy="340791"/>
          </a:xfrm>
          <a:prstGeom prst="rect">
            <a:avLst/>
          </a:prstGeom>
          <a:noFill/>
        </p:spPr>
      </p:pic>
      <p:pic>
        <p:nvPicPr>
          <p:cNvPr id="17" name="Picture 2" descr="https://www.citrix.com/blogs/wp-content/uploads/2015/04/OpenStack-log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115532" y="4551415"/>
            <a:ext cx="1019040" cy="650789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699042" y="1400259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 Store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Applications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812" y="1447800"/>
            <a:ext cx="57562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zh-CN" sz="1600" b="1" dirty="0" smtClean="0">
                <a:solidFill>
                  <a:srgbClr val="000000"/>
                </a:solidFill>
                <a:cs typeface="Arial" pitchFamily="34" charset="0"/>
              </a:rPr>
              <a:t>Architectural paradigm</a:t>
            </a:r>
          </a:p>
          <a:p>
            <a:pPr marL="228600" indent="-228600"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228600" indent="-228600"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Designed specifically for running in the Cloud</a:t>
            </a:r>
            <a:b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i.e. designed to work with loosely coupled Cloud Services</a:t>
            </a:r>
          </a:p>
          <a:p>
            <a:pPr marL="228600" indent="-228600"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Tasks broken down into services (aka </a:t>
            </a:r>
            <a:r>
              <a:rPr lang="en-US" altLang="zh-CN" sz="1400" dirty="0" err="1" smtClean="0">
                <a:solidFill>
                  <a:srgbClr val="000000"/>
                </a:solidFill>
                <a:cs typeface="Arial" pitchFamily="34" charset="0"/>
              </a:rPr>
              <a:t>microservices</a:t>
            </a: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) that can run on different servers and multiple locations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Redundancy is built into the architecture to withstand failures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endParaRPr lang="en-US" altLang="zh-CN" sz="1600" b="1" dirty="0" smtClean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altLang="zh-CN" sz="1600" b="1" dirty="0" smtClean="0">
                <a:solidFill>
                  <a:srgbClr val="000000"/>
                </a:solidFill>
                <a:cs typeface="Arial" pitchFamily="34" charset="0"/>
              </a:rPr>
              <a:t>Advantages</a:t>
            </a:r>
            <a:endParaRPr lang="en-US" altLang="zh-CN" sz="1400" b="1" dirty="0" smtClean="0">
              <a:solidFill>
                <a:srgbClr val="000000"/>
              </a:solidFill>
              <a:cs typeface="Arial" pitchFamily="34" charset="0"/>
            </a:endParaRPr>
          </a:p>
          <a:p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Scales out easily (much better than traditional architectures)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Reduces the need for over-provisioning of the infrastructure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Improves time to bring applications to life significantly</a:t>
            </a:r>
          </a:p>
          <a:p>
            <a:pPr>
              <a:buFont typeface="Wingdings" pitchFamily="2" charset="2"/>
              <a:buChar char="q"/>
            </a:pPr>
            <a:endParaRPr lang="en-US" altLang="zh-CN" sz="14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 Creates a API based interaction and collaboration between apps</a:t>
            </a:r>
          </a:p>
        </p:txBody>
      </p:sp>
      <p:pic>
        <p:nvPicPr>
          <p:cNvPr id="119864" name="Picture 56" descr="Image result for api 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9212" y="3825880"/>
            <a:ext cx="1733095" cy="1050920"/>
          </a:xfrm>
          <a:prstGeom prst="rect">
            <a:avLst/>
          </a:prstGeom>
          <a:noFill/>
        </p:spPr>
      </p:pic>
      <p:grpSp>
        <p:nvGrpSpPr>
          <p:cNvPr id="2" name="Group 71"/>
          <p:cNvGrpSpPr/>
          <p:nvPr/>
        </p:nvGrpSpPr>
        <p:grpSpPr>
          <a:xfrm>
            <a:off x="1217612" y="5029200"/>
            <a:ext cx="4001058" cy="1710154"/>
            <a:chOff x="1217612" y="4953000"/>
            <a:chExt cx="4001058" cy="1710154"/>
          </a:xfrm>
        </p:grpSpPr>
        <p:grpSp>
          <p:nvGrpSpPr>
            <p:cNvPr id="5" name="Group 63"/>
            <p:cNvGrpSpPr/>
            <p:nvPr/>
          </p:nvGrpSpPr>
          <p:grpSpPr>
            <a:xfrm>
              <a:off x="1217612" y="4953000"/>
              <a:ext cx="2306587" cy="1447800"/>
              <a:chOff x="1598612" y="5029200"/>
              <a:chExt cx="2306587" cy="1447800"/>
            </a:xfrm>
          </p:grpSpPr>
          <p:pic>
            <p:nvPicPr>
              <p:cNvPr id="119866" name="Picture 58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603633" y="5029200"/>
                <a:ext cx="756979" cy="756979"/>
              </a:xfrm>
              <a:prstGeom prst="rect">
                <a:avLst/>
              </a:prstGeom>
              <a:noFill/>
            </p:spPr>
          </p:pic>
          <p:pic>
            <p:nvPicPr>
              <p:cNvPr id="59" name="Picture 58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87650" y="5029200"/>
                <a:ext cx="756979" cy="756979"/>
              </a:xfrm>
              <a:prstGeom prst="rect">
                <a:avLst/>
              </a:prstGeom>
              <a:noFill/>
            </p:spPr>
          </p:pic>
          <p:pic>
            <p:nvPicPr>
              <p:cNvPr id="60" name="Picture 59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48220" y="5029200"/>
                <a:ext cx="756979" cy="756979"/>
              </a:xfrm>
              <a:prstGeom prst="rect">
                <a:avLst/>
              </a:prstGeom>
              <a:noFill/>
            </p:spPr>
          </p:pic>
          <p:pic>
            <p:nvPicPr>
              <p:cNvPr id="61" name="Picture 58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98612" y="5720021"/>
                <a:ext cx="756979" cy="756979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82629" y="5720021"/>
                <a:ext cx="756979" cy="756979"/>
              </a:xfrm>
              <a:prstGeom prst="rect">
                <a:avLst/>
              </a:prstGeom>
              <a:noFill/>
            </p:spPr>
          </p:pic>
          <p:pic>
            <p:nvPicPr>
              <p:cNvPr id="63" name="Picture 62" descr="Image result for server icon blue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43199" y="5720021"/>
                <a:ext cx="756979" cy="756979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Group 68"/>
            <p:cNvGrpSpPr/>
            <p:nvPr/>
          </p:nvGrpSpPr>
          <p:grpSpPr>
            <a:xfrm>
              <a:off x="3827592" y="5029200"/>
              <a:ext cx="1391078" cy="1111588"/>
              <a:chOff x="3827592" y="5029200"/>
              <a:chExt cx="1391078" cy="1111588"/>
            </a:xfrm>
          </p:grpSpPr>
          <p:pic>
            <p:nvPicPr>
              <p:cNvPr id="119868" name="Picture 60" descr="Image result for storage icon blue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27592" y="5029200"/>
                <a:ext cx="743637" cy="501988"/>
              </a:xfrm>
              <a:prstGeom prst="rect">
                <a:avLst/>
              </a:prstGeom>
              <a:noFill/>
            </p:spPr>
          </p:pic>
          <p:pic>
            <p:nvPicPr>
              <p:cNvPr id="66" name="Picture 60" descr="Image result for storage icon blue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75033" y="5029200"/>
                <a:ext cx="743637" cy="501988"/>
              </a:xfrm>
              <a:prstGeom prst="rect">
                <a:avLst/>
              </a:prstGeom>
              <a:noFill/>
            </p:spPr>
          </p:pic>
          <p:pic>
            <p:nvPicPr>
              <p:cNvPr id="67" name="Picture 60" descr="Image result for storage icon blue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27592" y="5638800"/>
                <a:ext cx="743637" cy="501988"/>
              </a:xfrm>
              <a:prstGeom prst="rect">
                <a:avLst/>
              </a:prstGeom>
              <a:noFill/>
            </p:spPr>
          </p:pic>
          <p:pic>
            <p:nvPicPr>
              <p:cNvPr id="68" name="Picture 60" descr="Image result for storage icon blue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75033" y="5638800"/>
                <a:ext cx="743637" cy="501988"/>
              </a:xfrm>
              <a:prstGeom prst="rect">
                <a:avLst/>
              </a:prstGeom>
              <a:noFill/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2669444" y="6324600"/>
              <a:ext cx="1519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Infrastructure</a:t>
              </a:r>
            </a:p>
          </p:txBody>
        </p:sp>
      </p:grpSp>
      <p:sp>
        <p:nvSpPr>
          <p:cNvPr id="77" name="Up-Down Arrow 76"/>
          <p:cNvSpPr/>
          <p:nvPr/>
        </p:nvSpPr>
        <p:spPr>
          <a:xfrm>
            <a:off x="3729318" y="4791908"/>
            <a:ext cx="155294" cy="237292"/>
          </a:xfrm>
          <a:prstGeom prst="up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Up-Down Arrow 77"/>
          <p:cNvSpPr/>
          <p:nvPr/>
        </p:nvSpPr>
        <p:spPr>
          <a:xfrm>
            <a:off x="3046412" y="4791908"/>
            <a:ext cx="155294" cy="237292"/>
          </a:xfrm>
          <a:prstGeom prst="up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-Down Arrow 80"/>
          <p:cNvSpPr/>
          <p:nvPr/>
        </p:nvSpPr>
        <p:spPr>
          <a:xfrm>
            <a:off x="3387865" y="4791908"/>
            <a:ext cx="155294" cy="237292"/>
          </a:xfrm>
          <a:prstGeom prst="up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89"/>
          <p:cNvGrpSpPr/>
          <p:nvPr/>
        </p:nvGrpSpPr>
        <p:grpSpPr>
          <a:xfrm>
            <a:off x="227012" y="914400"/>
            <a:ext cx="5638800" cy="2941573"/>
            <a:chOff x="227012" y="914400"/>
            <a:chExt cx="5638800" cy="2941573"/>
          </a:xfrm>
        </p:grpSpPr>
        <p:sp>
          <p:nvSpPr>
            <p:cNvPr id="55" name="Cloud 54"/>
            <p:cNvSpPr/>
            <p:nvPr/>
          </p:nvSpPr>
          <p:spPr>
            <a:xfrm>
              <a:off x="227012" y="914400"/>
              <a:ext cx="5638800" cy="2941573"/>
            </a:xfrm>
            <a:prstGeom prst="clou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608012" y="1353979"/>
              <a:ext cx="1545616" cy="993577"/>
              <a:chOff x="524397" y="2642523"/>
              <a:chExt cx="1545616" cy="993577"/>
            </a:xfrm>
          </p:grpSpPr>
          <p:grpSp>
            <p:nvGrpSpPr>
              <p:cNvPr id="9" name="Group 10"/>
              <p:cNvGrpSpPr/>
              <p:nvPr/>
            </p:nvGrpSpPr>
            <p:grpSpPr>
              <a:xfrm>
                <a:off x="924146" y="2642523"/>
                <a:ext cx="748553" cy="748553"/>
                <a:chOff x="924146" y="2629869"/>
                <a:chExt cx="748553" cy="748553"/>
              </a:xfrm>
            </p:grpSpPr>
            <p:pic>
              <p:nvPicPr>
                <p:cNvPr id="119810" name="Picture 2" descr="Image result for amqp app icon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924146" y="2629869"/>
                  <a:ext cx="321628" cy="321628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814" name="Picture 6" descr="Image result for amqp logo">
                  <a:hlinkClick r:id="rId9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305146" y="2646697"/>
                  <a:ext cx="367553" cy="304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816" name="Picture 8" descr="Related image">
                  <a:hlinkClick r:id="rId11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924146" y="3027697"/>
                  <a:ext cx="309442" cy="304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818" name="Picture 10" descr="Image result for KAFKA logo">
                  <a:hlinkClick r:id="rId13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245774" y="2951497"/>
                  <a:ext cx="426925" cy="426925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524397" y="3328323"/>
                <a:ext cx="15456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6A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Message Queue</a:t>
                </a:r>
              </a:p>
            </p:txBody>
          </p:sp>
        </p:grpSp>
        <p:grpSp>
          <p:nvGrpSpPr>
            <p:cNvPr id="10" name="Group 24"/>
            <p:cNvGrpSpPr/>
            <p:nvPr/>
          </p:nvGrpSpPr>
          <p:grpSpPr>
            <a:xfrm>
              <a:off x="2277509" y="1143000"/>
              <a:ext cx="849913" cy="1042790"/>
              <a:chOff x="2810909" y="3074987"/>
              <a:chExt cx="849913" cy="1042790"/>
            </a:xfrm>
          </p:grpSpPr>
          <p:pic>
            <p:nvPicPr>
              <p:cNvPr id="119830" name="Picture 22" descr="Image result for apache spark logo">
                <a:hlinkClick r:id="rId15"/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970212" y="3074987"/>
                <a:ext cx="533400" cy="277813"/>
              </a:xfrm>
              <a:prstGeom prst="rect">
                <a:avLst/>
              </a:prstGeom>
              <a:noFill/>
            </p:spPr>
          </p:pic>
          <p:pic>
            <p:nvPicPr>
              <p:cNvPr id="119832" name="Picture 24" descr="Image result for hadoop logo transparent">
                <a:hlinkClick r:id="rId17"/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817812" y="3342961"/>
                <a:ext cx="762000" cy="197386"/>
              </a:xfrm>
              <a:prstGeom prst="rect">
                <a:avLst/>
              </a:prstGeom>
              <a:noFill/>
            </p:spPr>
          </p:pic>
          <p:pic>
            <p:nvPicPr>
              <p:cNvPr id="119834" name="Picture 26" descr="Image result for apache storm logo">
                <a:hlinkClick r:id="rId19"/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817812" y="3540347"/>
                <a:ext cx="838200" cy="262965"/>
              </a:xfrm>
              <a:prstGeom prst="rect">
                <a:avLst/>
              </a:prstGeom>
              <a:noFill/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810909" y="3810000"/>
                <a:ext cx="8499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Hadoop</a:t>
                </a:r>
                <a:endParaRPr lang="en-US" sz="1000" b="1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2970212" y="2709996"/>
              <a:ext cx="1019831" cy="871404"/>
              <a:chOff x="3576918" y="3101583"/>
              <a:chExt cx="1019831" cy="871404"/>
            </a:xfrm>
          </p:grpSpPr>
          <p:pic>
            <p:nvPicPr>
              <p:cNvPr id="119836" name="Picture 28" descr="Image result for mesos logo">
                <a:hlinkClick r:id="rId21"/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3739703" y="3136853"/>
                <a:ext cx="297309" cy="297309"/>
              </a:xfrm>
              <a:prstGeom prst="rect">
                <a:avLst/>
              </a:prstGeom>
              <a:noFill/>
            </p:spPr>
          </p:pic>
          <p:pic>
            <p:nvPicPr>
              <p:cNvPr id="119838" name="Picture 30" descr="Image result for kubernetes logo">
                <a:hlinkClick r:id="rId23"/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4113212" y="3101583"/>
                <a:ext cx="343159" cy="332580"/>
              </a:xfrm>
              <a:prstGeom prst="rect">
                <a:avLst/>
              </a:prstGeom>
              <a:noFill/>
            </p:spPr>
          </p:pic>
          <p:pic>
            <p:nvPicPr>
              <p:cNvPr id="119842" name="Picture 34" descr="Image result for docker logo transparent">
                <a:hlinkClick r:id="rId25"/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3933447" y="3454781"/>
                <a:ext cx="332165" cy="279019"/>
              </a:xfrm>
              <a:prstGeom prst="rect">
                <a:avLst/>
              </a:prstGeom>
              <a:noFill/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576918" y="3665210"/>
                <a:ext cx="1019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Container</a:t>
                </a:r>
                <a:endParaRPr lang="en-US" sz="1000" b="1" dirty="0" smtClean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970420" y="2209800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Microservices</a:t>
              </a:r>
              <a:endPara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3" name="Group 83"/>
            <p:cNvGrpSpPr/>
            <p:nvPr/>
          </p:nvGrpSpPr>
          <p:grpSpPr>
            <a:xfrm>
              <a:off x="1141412" y="2576510"/>
              <a:ext cx="1576189" cy="1101687"/>
              <a:chOff x="1141412" y="2576510"/>
              <a:chExt cx="1576189" cy="1101687"/>
            </a:xfrm>
          </p:grpSpPr>
          <p:pic>
            <p:nvPicPr>
              <p:cNvPr id="119860" name="Picture 52" descr="Image result for azure logo">
                <a:hlinkClick r:id="rId27"/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1141412" y="3098104"/>
                <a:ext cx="509389" cy="254695"/>
              </a:xfrm>
              <a:prstGeom prst="rect">
                <a:avLst/>
              </a:prstGeom>
              <a:noFill/>
            </p:spPr>
          </p:pic>
          <p:pic>
            <p:nvPicPr>
              <p:cNvPr id="119862" name="Picture 54" descr="Image result for vmware logo">
                <a:hlinkClick r:id="rId29"/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1727061" y="3109910"/>
                <a:ext cx="990540" cy="161926"/>
              </a:xfrm>
              <a:prstGeom prst="rect">
                <a:avLst/>
              </a:prstGeom>
              <a:noFill/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556707" y="3370420"/>
                <a:ext cx="5533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IaaS</a:t>
                </a:r>
                <a:endParaRPr lang="en-US" sz="11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2" name="Picture 4" descr="Image result for openstack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1264328" y="2576510"/>
                <a:ext cx="486684" cy="486684"/>
              </a:xfrm>
              <a:prstGeom prst="rect">
                <a:avLst/>
              </a:prstGeom>
              <a:noFill/>
            </p:spPr>
          </p:pic>
          <p:pic>
            <p:nvPicPr>
              <p:cNvPr id="119870" name="Picture 62" descr="Image result for aws logo">
                <a:hlinkClick r:id="rId32"/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1821739" y="2661527"/>
                <a:ext cx="386473" cy="386473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Group 85"/>
            <p:cNvGrpSpPr/>
            <p:nvPr/>
          </p:nvGrpSpPr>
          <p:grpSpPr>
            <a:xfrm>
              <a:off x="3427412" y="1066800"/>
              <a:ext cx="1142813" cy="1091110"/>
              <a:chOff x="3427412" y="1066800"/>
              <a:chExt cx="1142813" cy="1091110"/>
            </a:xfrm>
          </p:grpSpPr>
          <p:pic>
            <p:nvPicPr>
              <p:cNvPr id="119820" name="Picture 12" descr="Image result for cassandra logo">
                <a:hlinkClick r:id="rId34"/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/>
              <a:srcRect/>
              <a:stretch>
                <a:fillRect/>
              </a:stretch>
            </p:blipFill>
            <p:spPr bwMode="auto">
              <a:xfrm>
                <a:off x="3546002" y="1066800"/>
                <a:ext cx="419359" cy="280208"/>
              </a:xfrm>
              <a:prstGeom prst="rect">
                <a:avLst/>
              </a:prstGeom>
              <a:noFill/>
            </p:spPr>
          </p:pic>
          <p:pic>
            <p:nvPicPr>
              <p:cNvPr id="119822" name="Picture 14" descr="Image result for couchdb logo">
                <a:hlinkClick r:id="rId36"/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/>
              <a:srcRect/>
              <a:stretch>
                <a:fillRect/>
              </a:stretch>
            </p:blipFill>
            <p:spPr bwMode="auto">
              <a:xfrm>
                <a:off x="4079402" y="1066800"/>
                <a:ext cx="324691" cy="258827"/>
              </a:xfrm>
              <a:prstGeom prst="rect">
                <a:avLst/>
              </a:prstGeom>
              <a:noFill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427412" y="1850133"/>
                <a:ext cx="10774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noSQL</a:t>
                </a:r>
                <a:r>
                  <a:rPr lang="en-US" sz="14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400" b="1" dirty="0" err="1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DB</a:t>
                </a:r>
              </a:p>
            </p:txBody>
          </p:sp>
          <p:pic>
            <p:nvPicPr>
              <p:cNvPr id="119828" name="Picture 20" descr="Image result for hbase logo">
                <a:hlinkClick r:id="rId38"/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/>
              <a:srcRect/>
              <a:stretch>
                <a:fillRect/>
              </a:stretch>
            </p:blipFill>
            <p:spPr bwMode="auto">
              <a:xfrm>
                <a:off x="3565052" y="1613708"/>
                <a:ext cx="895350" cy="228600"/>
              </a:xfrm>
              <a:prstGeom prst="rect">
                <a:avLst/>
              </a:prstGeom>
              <a:noFill/>
            </p:spPr>
          </p:pic>
          <p:pic>
            <p:nvPicPr>
              <p:cNvPr id="119872" name="Picture 64" descr="Image result for mongodb logo">
                <a:hlinkClick r:id="rId40"/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/>
              <a:srcRect/>
              <a:stretch>
                <a:fillRect/>
              </a:stretch>
            </p:blipFill>
            <p:spPr bwMode="auto">
              <a:xfrm>
                <a:off x="3466959" y="1314447"/>
                <a:ext cx="1103266" cy="299261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88"/>
            <p:cNvGrpSpPr/>
            <p:nvPr/>
          </p:nvGrpSpPr>
          <p:grpSpPr>
            <a:xfrm>
              <a:off x="4799012" y="1675607"/>
              <a:ext cx="953675" cy="991393"/>
              <a:chOff x="4799012" y="1675607"/>
              <a:chExt cx="953675" cy="991393"/>
            </a:xfrm>
          </p:grpSpPr>
          <p:pic>
            <p:nvPicPr>
              <p:cNvPr id="119844" name="Picture 36" descr="Image result for ansible logo">
                <a:hlinkClick r:id="rId42"/>
              </p:cNvPr>
              <p:cNvPicPr>
                <a:picLocks noChangeAspect="1" noChangeArrowheads="1"/>
              </p:cNvPicPr>
              <p:nvPr/>
            </p:nvPicPr>
            <p:blipFill>
              <a:blip r:embed="rId43" cstate="print"/>
              <a:srcRect/>
              <a:stretch>
                <a:fillRect/>
              </a:stretch>
            </p:blipFill>
            <p:spPr bwMode="auto">
              <a:xfrm>
                <a:off x="5256212" y="1981200"/>
                <a:ext cx="397086" cy="397086"/>
              </a:xfrm>
              <a:prstGeom prst="rect">
                <a:avLst/>
              </a:prstGeom>
              <a:noFill/>
            </p:spPr>
          </p:pic>
          <p:pic>
            <p:nvPicPr>
              <p:cNvPr id="119848" name="Picture 40" descr="Image result for opscode chef logo">
                <a:hlinkClick r:id="rId44"/>
              </p:cNvPr>
              <p:cNvPicPr>
                <a:picLocks noChangeAspect="1" noChangeArrowheads="1"/>
              </p:cNvPicPr>
              <p:nvPr/>
            </p:nvPicPr>
            <p:blipFill>
              <a:blip r:embed="rId45" cstate="print"/>
              <a:srcRect/>
              <a:stretch>
                <a:fillRect/>
              </a:stretch>
            </p:blipFill>
            <p:spPr bwMode="auto">
              <a:xfrm>
                <a:off x="5339234" y="1676400"/>
                <a:ext cx="297978" cy="293313"/>
              </a:xfrm>
              <a:prstGeom prst="rect">
                <a:avLst/>
              </a:prstGeom>
              <a:noFill/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891554" y="2359223"/>
                <a:ext cx="861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DevOps</a:t>
                </a:r>
                <a:endParaRPr lang="en-US" sz="10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19874" name="Picture 66" descr="Related image">
                <a:hlinkClick r:id="rId46"/>
              </p:cNvPr>
              <p:cNvPicPr>
                <a:picLocks noChangeAspect="1" noChangeArrowheads="1"/>
              </p:cNvPicPr>
              <p:nvPr/>
            </p:nvPicPr>
            <p:blipFill>
              <a:blip r:embed="rId47" cstate="print"/>
              <a:srcRect/>
              <a:stretch>
                <a:fillRect/>
              </a:stretch>
            </p:blipFill>
            <p:spPr bwMode="auto">
              <a:xfrm>
                <a:off x="4799012" y="2057400"/>
                <a:ext cx="457200" cy="262379"/>
              </a:xfrm>
              <a:prstGeom prst="rect">
                <a:avLst/>
              </a:prstGeom>
              <a:noFill/>
            </p:spPr>
          </p:pic>
          <p:pic>
            <p:nvPicPr>
              <p:cNvPr id="119876" name="Picture 68" descr="Image result for opscode chef logo">
                <a:hlinkClick r:id="rId48"/>
              </p:cNvPr>
              <p:cNvPicPr>
                <a:picLocks noChangeAspect="1" noChangeArrowheads="1"/>
              </p:cNvPicPr>
              <p:nvPr/>
            </p:nvPicPr>
            <p:blipFill>
              <a:blip r:embed="rId49" cstate="print"/>
              <a:srcRect/>
              <a:stretch>
                <a:fillRect/>
              </a:stretch>
            </p:blipFill>
            <p:spPr bwMode="auto">
              <a:xfrm>
                <a:off x="4891554" y="1675607"/>
                <a:ext cx="398637" cy="31428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4" name="Up-Down Arrow 53"/>
          <p:cNvSpPr/>
          <p:nvPr/>
        </p:nvSpPr>
        <p:spPr>
          <a:xfrm>
            <a:off x="3119264" y="3642956"/>
            <a:ext cx="308148" cy="471844"/>
          </a:xfrm>
          <a:prstGeom prst="up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Messages</a:t>
            </a:r>
            <a:endParaRPr lang="en-US" dirty="0"/>
          </a:p>
        </p:txBody>
      </p:sp>
      <p:pic>
        <p:nvPicPr>
          <p:cNvPr id="8" name="Picture 10" descr="ribbon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59" y="2802893"/>
            <a:ext cx="5600358" cy="86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ribbon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768" y="1151557"/>
            <a:ext cx="5625887" cy="86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ribbon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57" y="4528779"/>
            <a:ext cx="5600361" cy="86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70745" y="1198047"/>
            <a:ext cx="4916731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white"/>
                </a:solidFill>
                <a:latin typeface="Lenovo Do Bold" pitchFamily="50" charset="0"/>
                <a:cs typeface="Utsaah" pitchFamily="34" charset="0"/>
              </a:rPr>
              <a:t>Pre-integrated applications and workloads</a:t>
            </a:r>
            <a:endParaRPr lang="en-US" sz="1799" dirty="0">
              <a:solidFill>
                <a:prstClr val="white"/>
              </a:solidFill>
              <a:latin typeface="Lenovo Do Bold" pitchFamily="50" charset="0"/>
              <a:cs typeface="Utsaah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201" y="2856303"/>
            <a:ext cx="480131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white"/>
                </a:solidFill>
                <a:latin typeface="Lenovo Do Bold" pitchFamily="50" charset="0"/>
                <a:cs typeface="Utsaah" pitchFamily="34" charset="0"/>
              </a:rPr>
              <a:t>Easy deployment and scaling of workloads</a:t>
            </a:r>
            <a:endParaRPr lang="en-US" sz="1799" dirty="0">
              <a:solidFill>
                <a:prstClr val="white"/>
              </a:solidFill>
              <a:latin typeface="Lenovo Do Bold" pitchFamily="50" charset="0"/>
              <a:cs typeface="Utsaah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5803" y="4574926"/>
            <a:ext cx="4108817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white"/>
                </a:solidFill>
                <a:latin typeface="Lenovo Do Bold" pitchFamily="50" charset="0"/>
                <a:cs typeface="Utsaah" pitchFamily="34" charset="0"/>
              </a:rPr>
              <a:t>Co-existence in mixed environments</a:t>
            </a:r>
            <a:endParaRPr lang="en-US" sz="1799" dirty="0">
              <a:solidFill>
                <a:prstClr val="white"/>
              </a:solidFill>
              <a:latin typeface="Lenovo Do Bold" pitchFamily="50" charset="0"/>
              <a:cs typeface="Utsaah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8438" y="1585456"/>
            <a:ext cx="863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Clr>
                <a:srgbClr val="E2231A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cs typeface="Arial" pitchFamily="34" charset="0"/>
              </a:rPr>
              <a:t>Pre-integrated list of applications and workloads with Lenovo Cloud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8439" y="3236293"/>
            <a:ext cx="91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Clr>
                <a:srgbClr val="E2231A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cs typeface="Arial" pitchFamily="34" charset="0"/>
              </a:rPr>
              <a:t>Deploy and scale Cloud applications and workloads easily with Lenovo solutions</a:t>
            </a:r>
          </a:p>
          <a:p>
            <a:pPr marL="342797" indent="-342797" defTabSz="914126">
              <a:buClr>
                <a:srgbClr val="E2231A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cs typeface="Arial" pitchFamily="34" charset="0"/>
              </a:rPr>
              <a:t>Common framework to deploy all workloads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7550" y="4981959"/>
            <a:ext cx="960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Clr>
                <a:srgbClr val="E2231A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Workloads can be deployed across Lenovo and non Lenovo solutions, enabling mixed environments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54383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/ Workloads to be part of Solution Store</a:t>
            </a:r>
            <a:endParaRPr lang="en-US" dirty="0"/>
          </a:p>
        </p:txBody>
      </p:sp>
      <p:pic>
        <p:nvPicPr>
          <p:cNvPr id="6942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876336"/>
            <a:ext cx="7941368" cy="454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2138305" y="5456542"/>
            <a:ext cx="5270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Example of types of applications / workloads part of </a:t>
            </a:r>
            <a:r>
              <a:rPr lang="en-US" sz="1200" dirty="0" err="1" smtClean="0"/>
              <a:t>Zerostack</a:t>
            </a:r>
            <a:r>
              <a:rPr lang="en-US" sz="1200" dirty="0" smtClean="0"/>
              <a:t> Z-</a:t>
            </a:r>
            <a:r>
              <a:rPr lang="en-US" sz="1200" dirty="0" err="1" smtClean="0"/>
              <a:t>AppStore</a:t>
            </a:r>
            <a:endParaRPr lang="en-US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00429" y="5842562"/>
            <a:ext cx="10787966" cy="830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 smtClean="0"/>
              <a:t> Develop templates and orchestration mechanism to install and operate the workloads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 smtClean="0"/>
              <a:t> Use Open Source based apps where possible and integrate with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apps where there are business synergies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 smtClean="0"/>
              <a:t> Create an ecosystem of popular apps in these areas to be part of app store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pic>
        <p:nvPicPr>
          <p:cNvPr id="979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81" y="2017233"/>
            <a:ext cx="4033108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9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695" y="2017233"/>
            <a:ext cx="3632287" cy="32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1673" y="1352164"/>
            <a:ext cx="336232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99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5776" y="1364520"/>
            <a:ext cx="4048125" cy="39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Positioning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182" y="1748481"/>
            <a:ext cx="9025851" cy="38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Left Brace 10"/>
          <p:cNvSpPr/>
          <p:nvPr/>
        </p:nvSpPr>
        <p:spPr>
          <a:xfrm rot="16200000">
            <a:off x="7510199" y="3478425"/>
            <a:ext cx="284206" cy="4880919"/>
          </a:xfrm>
          <a:prstGeom prst="lef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355" y="617838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Lenovo Solutions Portfolio</a:t>
            </a:r>
          </a:p>
        </p:txBody>
      </p:sp>
      <p:sp>
        <p:nvSpPr>
          <p:cNvPr id="13" name="Freeform 502"/>
          <p:cNvSpPr>
            <a:spLocks noEditPoints="1"/>
          </p:cNvSpPr>
          <p:nvPr/>
        </p:nvSpPr>
        <p:spPr bwMode="auto">
          <a:xfrm>
            <a:off x="4837669" y="1223320"/>
            <a:ext cx="3731741" cy="2082112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3721" y="792226"/>
            <a:ext cx="317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Workload Solution Store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Core deliverables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deliverables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549" y="795528"/>
            <a:ext cx="11578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48640" y="1437375"/>
            <a:ext cx="11073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Rich set of workload blueprints covering all three subject domains: hardware configuration, software defined platform, and user application. In particular, HW workloads will be designed to facilitate deployment and service of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ThinkAgile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Format: packaged software, test suites, design documents, full source code and dev environment</a:t>
            </a:r>
            <a:endParaRPr lang="en-US" sz="2000" i="1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8640" y="975710"/>
            <a:ext cx="396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1. Workload blueprints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8640" y="3422534"/>
            <a:ext cx="11073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Includes descriptive language and orchestration runtime binaries that can support Lenovo private cloud solutions and </a:t>
            </a:r>
            <a:r>
              <a:rPr lang="en-US" sz="2000" dirty="0" err="1" smtClean="0">
                <a:latin typeface="Calibri" pitchFamily="34" charset="0"/>
                <a:cs typeface="Arial" pitchFamily="34" charset="0"/>
              </a:rPr>
              <a:t>baremetal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 management tool through a uniformed interface and a HA-ready distributed workload orchestration environment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Format</a:t>
            </a:r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 Operator </a:t>
            </a:r>
            <a:r>
              <a:rPr lang="en-US" sz="2000" i="1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commandline</a:t>
            </a:r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, runtime binaries (manager &amp; agent), workload modeling tools</a:t>
            </a:r>
            <a:endParaRPr lang="en-US" sz="2000" i="1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" y="2960869"/>
            <a:ext cx="48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2. Orchestration technology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8640" y="4811958"/>
            <a:ext cx="753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3. Knowledge base &amp; alternative evaluation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40" y="5273623"/>
            <a:ext cx="110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Arial" pitchFamily="34" charset="0"/>
              </a:rPr>
              <a:t>Build up internal knowledge base on key technology and workload orchestration alternatives</a:t>
            </a:r>
            <a:r>
              <a:rPr lang="en-US" sz="2000" dirty="0" smtClean="0">
                <a:latin typeface="Calibri" pitchFamily="34" charset="0"/>
                <a:cs typeface="Arial" pitchFamily="34" charset="0"/>
              </a:rPr>
              <a:t>.</a:t>
            </a:r>
          </a:p>
          <a:p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Format</a:t>
            </a:r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: team wikis, evaluation reports &amp; slides, demo </a:t>
            </a:r>
            <a:r>
              <a:rPr lang="en-US" sz="2000" i="1" dirty="0" err="1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screencasts</a:t>
            </a:r>
            <a:r>
              <a:rPr lang="en-US" sz="2000" i="1" dirty="0" smtClean="0">
                <a:solidFill>
                  <a:schemeClr val="accent2"/>
                </a:solidFill>
                <a:latin typeface="Calibri" pitchFamily="34" charset="0"/>
                <a:cs typeface="Arial" pitchFamily="34" charset="0"/>
              </a:rPr>
              <a:t> &amp; videos</a:t>
            </a:r>
            <a:endParaRPr lang="en-US" sz="2000" dirty="0" smtClean="0">
              <a:solidFill>
                <a:schemeClr val="accent2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latin typeface="+mj-lt"/>
                <a:ea typeface="宋体" pitchFamily="2" charset="-122"/>
              </a:rPr>
              <a:t>Milestones / Risks / Dependencies</a:t>
            </a:r>
          </a:p>
        </p:txBody>
      </p:sp>
      <p:cxnSp>
        <p:nvCxnSpPr>
          <p:cNvPr id="5" name="直接箭头连接符 65"/>
          <p:cNvCxnSpPr/>
          <p:nvPr/>
        </p:nvCxnSpPr>
        <p:spPr>
          <a:xfrm>
            <a:off x="1172461" y="1828951"/>
            <a:ext cx="9592382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105"/>
          <p:cNvSpPr>
            <a:spLocks noChangeArrowheads="1"/>
          </p:cNvSpPr>
          <p:nvPr/>
        </p:nvSpPr>
        <p:spPr bwMode="auto">
          <a:xfrm>
            <a:off x="1686874" y="1712467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7" name="AutoShape 105"/>
          <p:cNvSpPr>
            <a:spLocks noChangeArrowheads="1"/>
          </p:cNvSpPr>
          <p:nvPr/>
        </p:nvSpPr>
        <p:spPr bwMode="auto">
          <a:xfrm>
            <a:off x="3944832" y="1712467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8" name="AutoShape 105"/>
          <p:cNvSpPr>
            <a:spLocks noChangeArrowheads="1"/>
          </p:cNvSpPr>
          <p:nvPr/>
        </p:nvSpPr>
        <p:spPr bwMode="auto">
          <a:xfrm>
            <a:off x="6396561" y="1737511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0437" y="1849387"/>
            <a:ext cx="554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414042"/>
                </a:solidFill>
                <a:latin typeface="Calibri" pitchFamily="34" charset="0"/>
              </a:rPr>
              <a:t>Apr 15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53211" y="1818645"/>
            <a:ext cx="5421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414042"/>
                </a:solidFill>
                <a:latin typeface="Calibri" pitchFamily="34" charset="0"/>
              </a:rPr>
              <a:t>Jun 30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94954" y="1849387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050" b="1" dirty="0" smtClean="0">
                <a:solidFill>
                  <a:srgbClr val="414042"/>
                </a:solidFill>
                <a:latin typeface="Calibri" pitchFamily="34" charset="0"/>
                <a:cs typeface="+mn-cs"/>
              </a:rPr>
              <a:t>Sep TBD 2017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7" name="AutoShape 105"/>
          <p:cNvSpPr>
            <a:spLocks noChangeArrowheads="1"/>
          </p:cNvSpPr>
          <p:nvPr/>
        </p:nvSpPr>
        <p:spPr bwMode="auto">
          <a:xfrm>
            <a:off x="9071797" y="1737511"/>
            <a:ext cx="182880" cy="182880"/>
          </a:xfrm>
          <a:custGeom>
            <a:avLst/>
            <a:gdLst>
              <a:gd name="T0" fmla="*/ 0 w 149216"/>
              <a:gd name="T1" fmla="*/ 9302221 h 165143"/>
              <a:gd name="T2" fmla="*/ 2147483647 w 149216"/>
              <a:gd name="T3" fmla="*/ 9302221 h 165143"/>
              <a:gd name="T4" fmla="*/ 2147483647 w 149216"/>
              <a:gd name="T5" fmla="*/ 0 h 165143"/>
              <a:gd name="T6" fmla="*/ 2147483647 w 149216"/>
              <a:gd name="T7" fmla="*/ 9302221 h 165143"/>
              <a:gd name="T8" fmla="*/ 2147483647 w 149216"/>
              <a:gd name="T9" fmla="*/ 9302221 h 165143"/>
              <a:gd name="T10" fmla="*/ 2147483647 w 149216"/>
              <a:gd name="T11" fmla="*/ 15051165 h 165143"/>
              <a:gd name="T12" fmla="*/ 2147483647 w 149216"/>
              <a:gd name="T13" fmla="*/ 24353073 h 165143"/>
              <a:gd name="T14" fmla="*/ 2147483647 w 149216"/>
              <a:gd name="T15" fmla="*/ 18604294 h 165143"/>
              <a:gd name="T16" fmla="*/ 2147483647 w 149216"/>
              <a:gd name="T17" fmla="*/ 24353073 h 165143"/>
              <a:gd name="T18" fmla="*/ 2147483647 w 149216"/>
              <a:gd name="T19" fmla="*/ 15051165 h 165143"/>
              <a:gd name="T20" fmla="*/ 0 w 149216"/>
              <a:gd name="T21" fmla="*/ 9302221 h 1651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216"/>
              <a:gd name="T34" fmla="*/ 0 h 165143"/>
              <a:gd name="T35" fmla="*/ 149216 w 149216"/>
              <a:gd name="T36" fmla="*/ 165143 h 1651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216" h="165143">
                <a:moveTo>
                  <a:pt x="0" y="63079"/>
                </a:moveTo>
                <a:lnTo>
                  <a:pt x="56996" y="63079"/>
                </a:lnTo>
                <a:lnTo>
                  <a:pt x="74608" y="0"/>
                </a:lnTo>
                <a:lnTo>
                  <a:pt x="92220" y="63079"/>
                </a:lnTo>
                <a:lnTo>
                  <a:pt x="149216" y="63079"/>
                </a:lnTo>
                <a:lnTo>
                  <a:pt x="103105" y="102064"/>
                </a:lnTo>
                <a:lnTo>
                  <a:pt x="120718" y="165143"/>
                </a:lnTo>
                <a:lnTo>
                  <a:pt x="74608" y="126157"/>
                </a:lnTo>
                <a:lnTo>
                  <a:pt x="28498" y="165143"/>
                </a:lnTo>
                <a:lnTo>
                  <a:pt x="46111" y="102064"/>
                </a:lnTo>
                <a:lnTo>
                  <a:pt x="0" y="63079"/>
                </a:lnTo>
                <a:close/>
              </a:path>
            </a:pathLst>
          </a:custGeom>
          <a:solidFill>
            <a:schemeClr val="accent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158" tIns="44988" rIns="90158" bIns="44988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endParaRPr lang="zh-CN" altLang="en-US" sz="400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0558" y="1843591"/>
            <a:ext cx="9573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050" b="1" dirty="0" smtClean="0">
                <a:solidFill>
                  <a:srgbClr val="414042"/>
                </a:solidFill>
                <a:latin typeface="Calibri" pitchFamily="34" charset="0"/>
                <a:cs typeface="+mn-cs"/>
              </a:rPr>
              <a:t>Dec TBD 2017</a:t>
            </a:r>
            <a:endParaRPr lang="en-US" sz="105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cxnSp>
        <p:nvCxnSpPr>
          <p:cNvPr id="20" name="Straight Connector 22"/>
          <p:cNvCxnSpPr/>
          <p:nvPr/>
        </p:nvCxnSpPr>
        <p:spPr>
          <a:xfrm>
            <a:off x="1379485" y="1503378"/>
            <a:ext cx="0" cy="74995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utoShape 190"/>
          <p:cNvSpPr>
            <a:spLocks noChangeArrowheads="1"/>
          </p:cNvSpPr>
          <p:nvPr/>
        </p:nvSpPr>
        <p:spPr bwMode="auto">
          <a:xfrm>
            <a:off x="9960546" y="6531248"/>
            <a:ext cx="168417" cy="15329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56555" y="6516541"/>
            <a:ext cx="651487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Lenovo BU</a:t>
            </a:r>
          </a:p>
        </p:txBody>
      </p:sp>
      <p:sp>
        <p:nvSpPr>
          <p:cNvPr id="23" name="AutoShape 190"/>
          <p:cNvSpPr>
            <a:spLocks noChangeArrowheads="1"/>
          </p:cNvSpPr>
          <p:nvPr/>
        </p:nvSpPr>
        <p:spPr bwMode="auto">
          <a:xfrm>
            <a:off x="9045171" y="6531248"/>
            <a:ext cx="168417" cy="153293"/>
          </a:xfrm>
          <a:prstGeom prst="star5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56446" y="6516541"/>
            <a:ext cx="773157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Lenovo </a:t>
            </a:r>
            <a:r>
              <a:rPr lang="en-US" sz="900" dirty="0" smtClean="0"/>
              <a:t>LCTC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8118669" y="6530196"/>
            <a:ext cx="845053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Milestones key:</a:t>
            </a:r>
          </a:p>
        </p:txBody>
      </p:sp>
      <p:sp>
        <p:nvSpPr>
          <p:cNvPr id="26" name="AutoShape 190"/>
          <p:cNvSpPr>
            <a:spLocks noChangeArrowheads="1"/>
          </p:cNvSpPr>
          <p:nvPr/>
        </p:nvSpPr>
        <p:spPr bwMode="auto">
          <a:xfrm>
            <a:off x="10734437" y="6531248"/>
            <a:ext cx="168417" cy="153293"/>
          </a:xfrm>
          <a:prstGeom prst="star5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81590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00">
              <a:solidFill>
                <a:prstClr val="black"/>
              </a:solidFill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43405" y="6516541"/>
            <a:ext cx="533965" cy="1827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dirty="0"/>
              <a:t>3</a:t>
            </a:r>
            <a:r>
              <a:rPr lang="en-US" sz="900" baseline="30000" dirty="0"/>
              <a:t>rd</a:t>
            </a:r>
            <a:r>
              <a:rPr lang="en-US" sz="900" dirty="0"/>
              <a:t> Party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283805" y="1840761"/>
            <a:ext cx="175799" cy="142111"/>
          </a:xfrm>
          <a:prstGeom prst="triangl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Box 75"/>
          <p:cNvSpPr txBox="1">
            <a:spLocks noChangeArrowheads="1"/>
          </p:cNvSpPr>
          <p:nvPr/>
        </p:nvSpPr>
        <p:spPr bwMode="auto">
          <a:xfrm>
            <a:off x="1172461" y="2103051"/>
            <a:ext cx="634985" cy="34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Kickoff</a:t>
            </a:r>
          </a:p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Feb 23</a:t>
            </a:r>
            <a:endParaRPr lang="en-US" altLang="ja-JP" sz="10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376429" y="1982872"/>
            <a:ext cx="1138" cy="259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703871" y="1846611"/>
            <a:ext cx="634985" cy="571857"/>
            <a:chOff x="2703871" y="1846611"/>
            <a:chExt cx="634985" cy="571857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3006053" y="1988722"/>
              <a:ext cx="1138" cy="2599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2703871" y="1846611"/>
              <a:ext cx="634985" cy="571857"/>
              <a:chOff x="2703871" y="1846611"/>
              <a:chExt cx="634985" cy="571857"/>
            </a:xfrm>
          </p:grpSpPr>
          <p:sp>
            <p:nvSpPr>
              <p:cNvPr id="32" name="Isosceles Triangle 31"/>
              <p:cNvSpPr/>
              <p:nvPr/>
            </p:nvSpPr>
            <p:spPr>
              <a:xfrm>
                <a:off x="2913429" y="1846611"/>
                <a:ext cx="175799" cy="142111"/>
              </a:xfrm>
              <a:prstGeom prst="triangl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 Box 75"/>
              <p:cNvSpPr txBox="1">
                <a:spLocks noChangeArrowheads="1"/>
              </p:cNvSpPr>
              <p:nvPr/>
            </p:nvSpPr>
            <p:spPr bwMode="auto">
              <a:xfrm>
                <a:off x="2703871" y="2204503"/>
                <a:ext cx="634985" cy="2139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5451" tIns="44988" rIns="35451" bIns="44988">
                <a:spAutoFit/>
              </a:bodyPr>
              <a:lstStyle/>
              <a:p>
                <a:pPr algn="ctr" defTabSz="1218987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ja-JP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</a:rPr>
                  <a:t>Jun</a:t>
                </a:r>
                <a:r>
                  <a:rPr lang="en-US" altLang="ja-JP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+mn-cs"/>
                  </a:rPr>
                  <a:t> 2017</a:t>
                </a:r>
                <a:endParaRPr lang="en-US" altLang="ja-JP" sz="1000" b="1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+mn-cs"/>
                </a:endParaRPr>
              </a:p>
            </p:txBody>
          </p:sp>
        </p:grpSp>
      </p:grpSp>
      <p:sp>
        <p:nvSpPr>
          <p:cNvPr id="35" name="Text Box 75"/>
          <p:cNvSpPr txBox="1">
            <a:spLocks noChangeArrowheads="1"/>
          </p:cNvSpPr>
          <p:nvPr/>
        </p:nvSpPr>
        <p:spPr bwMode="auto">
          <a:xfrm>
            <a:off x="9563078" y="2146765"/>
            <a:ext cx="1185461" cy="22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5451" tIns="44988" rIns="35451" bIns="44988">
            <a:spAutoFit/>
          </a:bodyPr>
          <a:lstStyle/>
          <a:p>
            <a:pPr defTabSz="1218987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b="1" dirty="0" smtClean="0">
                <a:solidFill>
                  <a:srgbClr val="C00000"/>
                </a:solidFill>
                <a:latin typeface="Calibri" pitchFamily="34" charset="0"/>
              </a:rPr>
              <a:t>Deliver to DCG</a:t>
            </a:r>
            <a:endParaRPr lang="en-US" altLang="ja-JP" sz="1100" b="1" dirty="0">
              <a:solidFill>
                <a:srgbClr val="C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36" name="Isosceles Triangle 35"/>
          <p:cNvSpPr/>
          <p:nvPr/>
        </p:nvSpPr>
        <p:spPr>
          <a:xfrm>
            <a:off x="9884338" y="1840761"/>
            <a:ext cx="175799" cy="142111"/>
          </a:xfrm>
          <a:prstGeom prst="triangl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981365" y="1967853"/>
            <a:ext cx="1138" cy="2599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Group 53"/>
          <p:cNvGraphicFramePr>
            <a:graphicFrameLocks noGrp="1"/>
          </p:cNvGraphicFramePr>
          <p:nvPr/>
        </p:nvGraphicFramePr>
        <p:xfrm>
          <a:off x="227014" y="4356340"/>
          <a:ext cx="11395011" cy="1417302"/>
        </p:xfrm>
        <a:graphic>
          <a:graphicData uri="http://schemas.openxmlformats.org/drawingml/2006/table">
            <a:tbl>
              <a:tblPr/>
              <a:tblGrid>
                <a:gridCol w="3907665"/>
                <a:gridCol w="686647"/>
                <a:gridCol w="764465"/>
                <a:gridCol w="854173"/>
                <a:gridCol w="5182061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宋体" pitchFamily="2" charset="-122"/>
                          <a:cs typeface="Arial" charset="0"/>
                        </a:rPr>
                        <a:t>Risk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宋体" pitchFamily="2" charset="-122"/>
                          <a:cs typeface="Arial" charset="0"/>
                        </a:rPr>
                        <a:t>Prob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宋体" pitchFamily="2" charset="-122"/>
                        <a:cs typeface="Arial" charset="0"/>
                      </a:endParaRP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宋体" pitchFamily="2" charset="-122"/>
                          <a:cs typeface="Arial" charset="0"/>
                        </a:rPr>
                        <a:t>Impact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宋体" pitchFamily="2" charset="-122"/>
                          <a:cs typeface="Arial" charset="0"/>
                        </a:rPr>
                        <a:t>Owner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7C2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宋体" pitchFamily="2" charset="-122"/>
                          <a:cs typeface="Arial" charset="0"/>
                        </a:rPr>
                        <a:t>Mitigation Plan</a:t>
                      </a:r>
                    </a:p>
                  </a:txBody>
                  <a:tcPr marL="82276" marR="82276" marT="41139" marB="411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pPr marL="0" marR="0" lvl="1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Product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risk – </a:t>
                      </a:r>
                      <a:r>
                        <a:rPr lang="en-US" sz="1200" b="0" i="0" u="none" strike="noStrike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XClarity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lacks core modeling concept to support deployment actions  </a:t>
                      </a:r>
                      <a:endParaRPr lang="en-US" sz="1200" b="0" i="0" u="none" strike="noStrike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L</a:t>
                      </a:r>
                      <a:endParaRPr lang="en-US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Feng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X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-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Limit scope of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XClarity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integration to a minimal set of actions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XClarity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needs to support in integration.  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Resource risk – Have insufficient resource to update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XClarity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API for POC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H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L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Miro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H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-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Work with Shanghai team for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XClarity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POC.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59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Vendor risk – Heavily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rely on Canonical technologies, especially its charm store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L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H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Feng X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- Continuously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 evaluate alternative technologies.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45720" marR="45720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227014" y="2980230"/>
          <a:ext cx="11395011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0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j-lt"/>
                        </a:rPr>
                        <a:t>Dependencies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>
                        <a:buClr>
                          <a:srgbClr val="FF0000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XClarity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 functionality and API availability</a:t>
                      </a:r>
                    </a:p>
                    <a:p>
                      <a:pPr marL="228600" indent="-228600">
                        <a:buClr>
                          <a:srgbClr val="FF0000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STIC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XClarity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 Cloud frontend readiness and integration </a:t>
                      </a:r>
                    </a:p>
                    <a:p>
                      <a:pPr marL="228600" indent="-228600">
                        <a:buClr>
                          <a:srgbClr val="FF0000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Orchestration technology vendor built-in dependencies</a:t>
                      </a:r>
                    </a:p>
                    <a:p>
                      <a:pPr marL="228600" indent="-228600">
                        <a:buClr>
                          <a:srgbClr val="FF0000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Integration and support plan with DCG is TBD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4872059" y="1830567"/>
            <a:ext cx="634985" cy="574935"/>
            <a:chOff x="2703871" y="1846611"/>
            <a:chExt cx="634985" cy="574935"/>
          </a:xfrm>
        </p:grpSpPr>
        <p:cxnSp>
          <p:nvCxnSpPr>
            <p:cNvPr id="47" name="Straight Arrow Connector 46"/>
            <p:cNvCxnSpPr/>
            <p:nvPr/>
          </p:nvCxnSpPr>
          <p:spPr>
            <a:xfrm flipH="1">
              <a:off x="3006053" y="1988722"/>
              <a:ext cx="1138" cy="2599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0"/>
            <p:cNvGrpSpPr/>
            <p:nvPr/>
          </p:nvGrpSpPr>
          <p:grpSpPr>
            <a:xfrm>
              <a:off x="2703871" y="1846611"/>
              <a:ext cx="634985" cy="574935"/>
              <a:chOff x="2703871" y="1846611"/>
              <a:chExt cx="634985" cy="574935"/>
            </a:xfrm>
          </p:grpSpPr>
          <p:sp>
            <p:nvSpPr>
              <p:cNvPr id="49" name="Isosceles Triangle 48"/>
              <p:cNvSpPr/>
              <p:nvPr/>
            </p:nvSpPr>
            <p:spPr>
              <a:xfrm>
                <a:off x="2913429" y="1846611"/>
                <a:ext cx="175799" cy="142111"/>
              </a:xfrm>
              <a:prstGeom prst="triangl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 Box 75"/>
              <p:cNvSpPr txBox="1">
                <a:spLocks noChangeArrowheads="1"/>
              </p:cNvSpPr>
              <p:nvPr/>
            </p:nvSpPr>
            <p:spPr bwMode="auto">
              <a:xfrm>
                <a:off x="2703871" y="2204503"/>
                <a:ext cx="634985" cy="21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5451" tIns="44988" rIns="35451" bIns="44988">
                <a:spAutoFit/>
              </a:bodyPr>
              <a:lstStyle/>
              <a:p>
                <a:pPr algn="ctr" defTabSz="1218987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ja-JP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</a:rPr>
                  <a:t>Aug 2017</a:t>
                </a:r>
                <a:endParaRPr lang="en-US" altLang="ja-JP" sz="1000" b="1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+mn-cs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7940608" y="1830567"/>
            <a:ext cx="634985" cy="574935"/>
            <a:chOff x="2703871" y="1846611"/>
            <a:chExt cx="634985" cy="574935"/>
          </a:xfrm>
        </p:grpSpPr>
        <p:cxnSp>
          <p:nvCxnSpPr>
            <p:cNvPr id="54" name="Straight Arrow Connector 53"/>
            <p:cNvCxnSpPr/>
            <p:nvPr/>
          </p:nvCxnSpPr>
          <p:spPr>
            <a:xfrm flipH="1">
              <a:off x="3006053" y="1988722"/>
              <a:ext cx="1138" cy="2599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40"/>
            <p:cNvGrpSpPr/>
            <p:nvPr/>
          </p:nvGrpSpPr>
          <p:grpSpPr>
            <a:xfrm>
              <a:off x="2703871" y="1846611"/>
              <a:ext cx="634985" cy="574935"/>
              <a:chOff x="2703871" y="1846611"/>
              <a:chExt cx="634985" cy="574935"/>
            </a:xfrm>
          </p:grpSpPr>
          <p:sp>
            <p:nvSpPr>
              <p:cNvPr id="56" name="Isosceles Triangle 55"/>
              <p:cNvSpPr/>
              <p:nvPr/>
            </p:nvSpPr>
            <p:spPr>
              <a:xfrm>
                <a:off x="2913429" y="1846611"/>
                <a:ext cx="175799" cy="142111"/>
              </a:xfrm>
              <a:prstGeom prst="triangl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 Box 75"/>
              <p:cNvSpPr txBox="1">
                <a:spLocks noChangeArrowheads="1"/>
              </p:cNvSpPr>
              <p:nvPr/>
            </p:nvSpPr>
            <p:spPr bwMode="auto">
              <a:xfrm>
                <a:off x="2703871" y="2204503"/>
                <a:ext cx="634985" cy="21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5451" tIns="44988" rIns="35451" bIns="44988">
                <a:spAutoFit/>
              </a:bodyPr>
              <a:lstStyle/>
              <a:p>
                <a:pPr algn="ctr" defTabSz="1218987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ja-JP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</a:rPr>
                  <a:t>Nov</a:t>
                </a:r>
                <a:r>
                  <a:rPr lang="en-US" altLang="ja-JP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</a:rPr>
                  <a:t> 2017</a:t>
                </a:r>
                <a:endParaRPr lang="en-US" altLang="ja-JP" sz="1000" b="1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+mn-cs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599276" y="1228210"/>
            <a:ext cx="8683431" cy="497120"/>
            <a:chOff x="1599276" y="1336846"/>
            <a:chExt cx="8683431" cy="497120"/>
          </a:xfrm>
        </p:grpSpPr>
        <p:sp>
          <p:nvSpPr>
            <p:cNvPr id="11" name="Text Box 75"/>
            <p:cNvSpPr txBox="1">
              <a:spLocks noChangeArrowheads="1"/>
            </p:cNvSpPr>
            <p:nvPr/>
          </p:nvSpPr>
          <p:spPr bwMode="auto">
            <a:xfrm>
              <a:off x="1599276" y="1472268"/>
              <a:ext cx="929950" cy="36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Juju Ironic POC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14" name="Text Box 75"/>
            <p:cNvSpPr txBox="1">
              <a:spLocks noChangeArrowheads="1"/>
            </p:cNvSpPr>
            <p:nvPr/>
          </p:nvSpPr>
          <p:spPr bwMode="auto">
            <a:xfrm>
              <a:off x="3634295" y="1336846"/>
              <a:ext cx="1872749" cy="49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3</a:t>
              </a:r>
              <a:r>
                <a:rPr lang="en-US" altLang="ja-JP" sz="1100" b="1" baseline="30000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rd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 party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OpenStack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 /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Kubernetes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 /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Ceph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 deployment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16" name="Text Box 75"/>
            <p:cNvSpPr txBox="1">
              <a:spLocks noChangeArrowheads="1"/>
            </p:cNvSpPr>
            <p:nvPr/>
          </p:nvSpPr>
          <p:spPr bwMode="auto">
            <a:xfrm>
              <a:off x="6143532" y="1472268"/>
              <a:ext cx="1335589" cy="36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Define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ThinkAgile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Ceph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model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18" name="Text Box 75"/>
            <p:cNvSpPr txBox="1">
              <a:spLocks noChangeArrowheads="1"/>
            </p:cNvSpPr>
            <p:nvPr/>
          </p:nvSpPr>
          <p:spPr bwMode="auto">
            <a:xfrm>
              <a:off x="8784265" y="1472268"/>
              <a:ext cx="1498442" cy="36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Orchestrate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ThinkAgile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</a:t>
              </a: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Ceph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deployment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51" name="Text Box 75"/>
            <p:cNvSpPr txBox="1">
              <a:spLocks noChangeArrowheads="1"/>
            </p:cNvSpPr>
            <p:nvPr/>
          </p:nvSpPr>
          <p:spPr bwMode="auto">
            <a:xfrm>
              <a:off x="2701938" y="1468869"/>
              <a:ext cx="929950" cy="365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  <a:cs typeface="+mn-cs"/>
                </a:rPr>
                <a:t>HW workload</a:t>
              </a:r>
            </a:p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POC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52" name="Text Box 75"/>
            <p:cNvSpPr txBox="1">
              <a:spLocks noChangeArrowheads="1"/>
            </p:cNvSpPr>
            <p:nvPr/>
          </p:nvSpPr>
          <p:spPr bwMode="auto">
            <a:xfrm>
              <a:off x="5042069" y="1472268"/>
              <a:ext cx="929950" cy="36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xClarity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provider POC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  <p:sp>
          <p:nvSpPr>
            <p:cNvPr id="58" name="Text Box 75"/>
            <p:cNvSpPr txBox="1">
              <a:spLocks noChangeArrowheads="1"/>
            </p:cNvSpPr>
            <p:nvPr/>
          </p:nvSpPr>
          <p:spPr bwMode="auto">
            <a:xfrm>
              <a:off x="7786707" y="1468869"/>
              <a:ext cx="929950" cy="365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5451" tIns="44988" rIns="35451" bIns="44988">
              <a:spAutoFit/>
            </a:bodyPr>
            <a:lstStyle/>
            <a:p>
              <a:pPr defTabSz="1218987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100" b="1" dirty="0" err="1" smtClean="0">
                  <a:solidFill>
                    <a:srgbClr val="0070C0"/>
                  </a:solidFill>
                  <a:latin typeface="Calibri" pitchFamily="34" charset="0"/>
                </a:rPr>
                <a:t>ThinkAgile</a:t>
              </a:r>
              <a:r>
                <a:rPr lang="en-US" altLang="ja-JP" sz="1100" b="1" dirty="0" smtClean="0">
                  <a:solidFill>
                    <a:srgbClr val="0070C0"/>
                  </a:solidFill>
                  <a:latin typeface="Calibri" pitchFamily="34" charset="0"/>
                </a:rPr>
                <a:t> workload POC</a:t>
              </a:r>
              <a:endParaRPr lang="en-US" altLang="ja-JP" sz="1100" b="1" dirty="0">
                <a:solidFill>
                  <a:srgbClr val="0070C0"/>
                </a:solidFill>
                <a:latin typeface="Calibri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548640" y="257068"/>
            <a:ext cx="11073384" cy="521208"/>
          </a:xfrm>
        </p:spPr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altLang="zh-CN" dirty="0" smtClean="0">
                <a:latin typeface="+mj-lt"/>
                <a:ea typeface="宋体" pitchFamily="2" charset="-122"/>
              </a:rPr>
              <a:t>Measureable Benchmark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3417088"/>
              </p:ext>
            </p:extLst>
          </p:nvPr>
        </p:nvGraphicFramePr>
        <p:xfrm>
          <a:off x="434504" y="1175848"/>
          <a:ext cx="11027246" cy="448483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979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73859"/>
                <a:gridCol w="3955427">
                  <a:extLst>
                    <a:ext uri="{9D8B030D-6E8A-4147-A177-3AD203B41FA5}">
                      <a16:colId xmlns="" xmlns:a16="http://schemas.microsoft.com/office/drawing/2014/main" val="3998510653"/>
                    </a:ext>
                  </a:extLst>
                </a:gridCol>
              </a:tblGrid>
              <a:tr h="858483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Criteria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Industry</a:t>
                      </a:r>
                      <a:r>
                        <a:rPr lang="en-US" sz="1800" baseline="0" dirty="0" smtClean="0"/>
                        <a:t> Benchmark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01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Features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Table stakes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Full 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automation</a:t>
                      </a:r>
                    </a:p>
                    <a:p>
                      <a:pPr marL="0" marR="0" indent="0" algn="l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Blueprints for hardware configurations, software     platforms and applications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Lenovo HW and Solutions enablement</a:t>
                      </a:r>
                      <a:endParaRPr lang="en-US" sz="1400" b="0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endParaRPr lang="en-US" sz="14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sz="14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Differentiation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Multi-platform support, both proprietary &amp; open platforms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Based on open standards and open source technologies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Blueprints for complex hardware configuration</a:t>
                      </a:r>
                      <a:endParaRPr lang="en-US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Ansible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Playbook and Galaxy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Azure application gallery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Vmware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Solution Exchange</a:t>
                      </a: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  <a:p>
                      <a:pPr algn="l" fontAlgn="ctr">
                        <a:buFont typeface="Arial" pitchFamily="34" charset="0"/>
                        <a:buChar char="•"/>
                      </a:pPr>
                      <a:endParaRPr 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56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Cost / Performance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Font typeface="Wingdings" pitchFamily="2" charset="2"/>
                        <a:buChar char="§"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Platform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deployment under 24 hours</a:t>
                      </a:r>
                    </a:p>
                    <a:p>
                      <a:pPr algn="l" fontAlgn="ctr">
                        <a:buFont typeface="Wingdings" pitchFamily="2" charset="2"/>
                        <a:buChar char="§"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Platform re-</a:t>
                      </a:r>
                      <a:r>
                        <a:rPr lang="en-US" sz="14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prevovisioning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 TBD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Weeks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106657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4952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white"/>
                </a:solidFill>
                <a:cs typeface="Arial" pitchFamily="34" charset="0"/>
              </a:rPr>
              <a:t>2015 Lenovo Internal.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 Architecture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3758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False"/>
</p:tagLst>
</file>

<file path=ppt/theme/theme1.xml><?xml version="1.0" encoding="utf-8"?>
<a:theme xmlns:a="http://schemas.openxmlformats.org/drawingml/2006/main" name="Blank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3391</TotalTime>
  <Words>3573</Words>
  <Application>Microsoft Office PowerPoint</Application>
  <PresentationFormat>Custom</PresentationFormat>
  <Paragraphs>797</Paragraphs>
  <Slides>49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Blank</vt:lpstr>
      <vt:lpstr>Workload solution</vt:lpstr>
      <vt:lpstr>Contents</vt:lpstr>
      <vt:lpstr>Needs &amp; Trends</vt:lpstr>
      <vt:lpstr>Project Background</vt:lpstr>
      <vt:lpstr>Core deliverables</vt:lpstr>
      <vt:lpstr>Core deliverables</vt:lpstr>
      <vt:lpstr>Milestones / Risks / Dependencies</vt:lpstr>
      <vt:lpstr>Measureable Benchmark</vt:lpstr>
      <vt:lpstr>System Architecture</vt:lpstr>
      <vt:lpstr>Workload orchestration sequence diagram</vt:lpstr>
      <vt:lpstr>Use case demo: a workload deployment (≈4 min)</vt:lpstr>
      <vt:lpstr>System architecture overview</vt:lpstr>
      <vt:lpstr>Function Architecture – Level 1</vt:lpstr>
      <vt:lpstr>Level 1 – Blueprints</vt:lpstr>
      <vt:lpstr>Level 1 – Orchestration technology</vt:lpstr>
      <vt:lpstr>Level 1 – Platform</vt:lpstr>
      <vt:lpstr>Function Architecture – Level 2</vt:lpstr>
      <vt:lpstr>Function Architecture – Level 3</vt:lpstr>
      <vt:lpstr>Key Technology</vt:lpstr>
      <vt:lpstr>Juju - xClarity cloud model</vt:lpstr>
      <vt:lpstr>Workload model (charm)</vt:lpstr>
      <vt:lpstr>Reactive workload &amp; inheritance</vt:lpstr>
      <vt:lpstr>Workload event lifecycle hooks</vt:lpstr>
      <vt:lpstr>Workload interface sharing</vt:lpstr>
      <vt:lpstr>Workload deployment: Before &amp; After</vt:lpstr>
      <vt:lpstr>Workload agent</vt:lpstr>
      <vt:lpstr>Product Differentiation</vt:lpstr>
      <vt:lpstr>Cloud Native Landscape – Need for a Solution Store</vt:lpstr>
      <vt:lpstr>Competitive Landscape (Alternatives to Juju Charms)</vt:lpstr>
      <vt:lpstr>Competitive Landscape</vt:lpstr>
      <vt:lpstr>BU Sponsorship</vt:lpstr>
      <vt:lpstr>Project Team / Stakeholders / Sponsor</vt:lpstr>
      <vt:lpstr>Slide 33</vt:lpstr>
      <vt:lpstr>Back up</vt:lpstr>
      <vt:lpstr>SDDC:  Workload Solution Store</vt:lpstr>
      <vt:lpstr>SDDC:  Workload Solution Store</vt:lpstr>
      <vt:lpstr>Risks / Work Items</vt:lpstr>
      <vt:lpstr>Success Factors</vt:lpstr>
      <vt:lpstr>Resource Plan</vt:lpstr>
      <vt:lpstr>Business Case</vt:lpstr>
      <vt:lpstr>Juju cloud model</vt:lpstr>
      <vt:lpstr>Executive Summary – Workload Solution Store</vt:lpstr>
      <vt:lpstr>Workload Solution Store – Concept and Value</vt:lpstr>
      <vt:lpstr>Cloud Native Applications</vt:lpstr>
      <vt:lpstr>Marketing Messages</vt:lpstr>
      <vt:lpstr>Applications / Workloads to be part of Solution Store</vt:lpstr>
      <vt:lpstr>Example Use Cases</vt:lpstr>
      <vt:lpstr>Portfolio Positioning</vt:lpstr>
      <vt:lpstr>Slide 49</vt:lpstr>
    </vt:vector>
  </TitlesOfParts>
  <Company>Lenovo.com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Teri L Westberry-kutz</dc:creator>
  <cp:lastModifiedBy>Feng Xia1</cp:lastModifiedBy>
  <cp:revision>455</cp:revision>
  <dcterms:created xsi:type="dcterms:W3CDTF">2016-12-01T13:15:27Z</dcterms:created>
  <dcterms:modified xsi:type="dcterms:W3CDTF">2017-03-22T19:07:35Z</dcterms:modified>
</cp:coreProperties>
</file>